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62" r:id="rId2"/>
    <p:sldId id="263" r:id="rId3"/>
    <p:sldId id="402" r:id="rId4"/>
    <p:sldId id="403" r:id="rId5"/>
    <p:sldId id="404" r:id="rId6"/>
    <p:sldId id="405" r:id="rId7"/>
    <p:sldId id="406" r:id="rId8"/>
    <p:sldId id="407" r:id="rId9"/>
    <p:sldId id="408" r:id="rId10"/>
    <p:sldId id="409" r:id="rId11"/>
    <p:sldId id="264" r:id="rId12"/>
    <p:sldId id="265" r:id="rId13"/>
    <p:sldId id="356" r:id="rId14"/>
    <p:sldId id="266" r:id="rId15"/>
    <p:sldId id="267" r:id="rId16"/>
    <p:sldId id="268" r:id="rId17"/>
    <p:sldId id="269" r:id="rId18"/>
    <p:sldId id="270" r:id="rId19"/>
    <p:sldId id="271" r:id="rId20"/>
    <p:sldId id="272" r:id="rId21"/>
    <p:sldId id="273" r:id="rId22"/>
    <p:sldId id="357" r:id="rId23"/>
    <p:sldId id="274" r:id="rId24"/>
    <p:sldId id="275" r:id="rId25"/>
    <p:sldId id="276" r:id="rId26"/>
    <p:sldId id="277" r:id="rId27"/>
    <p:sldId id="278" r:id="rId28"/>
    <p:sldId id="279" r:id="rId29"/>
    <p:sldId id="280" r:id="rId30"/>
    <p:sldId id="281" r:id="rId31"/>
    <p:sldId id="282" r:id="rId32"/>
    <p:sldId id="285" r:id="rId33"/>
    <p:sldId id="286" r:id="rId34"/>
    <p:sldId id="287" r:id="rId35"/>
    <p:sldId id="288" r:id="rId36"/>
    <p:sldId id="283" r:id="rId37"/>
    <p:sldId id="284" r:id="rId38"/>
    <p:sldId id="289" r:id="rId39"/>
    <p:sldId id="311" r:id="rId40"/>
    <p:sldId id="312" r:id="rId41"/>
    <p:sldId id="313" r:id="rId42"/>
    <p:sldId id="314" r:id="rId43"/>
    <p:sldId id="315" r:id="rId44"/>
    <p:sldId id="316" r:id="rId45"/>
    <p:sldId id="317" r:id="rId46"/>
    <p:sldId id="297" r:id="rId47"/>
    <p:sldId id="298" r:id="rId48"/>
    <p:sldId id="299" r:id="rId49"/>
    <p:sldId id="302" r:id="rId50"/>
    <p:sldId id="306" r:id="rId51"/>
    <p:sldId id="349" r:id="rId52"/>
    <p:sldId id="319" r:id="rId53"/>
    <p:sldId id="350" r:id="rId54"/>
    <p:sldId id="320" r:id="rId55"/>
    <p:sldId id="322" r:id="rId56"/>
    <p:sldId id="324" r:id="rId57"/>
    <p:sldId id="358" r:id="rId58"/>
    <p:sldId id="325" r:id="rId59"/>
    <p:sldId id="326" r:id="rId60"/>
    <p:sldId id="327" r:id="rId61"/>
    <p:sldId id="328" r:id="rId62"/>
    <p:sldId id="329" r:id="rId63"/>
    <p:sldId id="330" r:id="rId64"/>
    <p:sldId id="331" r:id="rId65"/>
    <p:sldId id="332" r:id="rId66"/>
    <p:sldId id="424" r:id="rId67"/>
    <p:sldId id="425" r:id="rId68"/>
    <p:sldId id="426" r:id="rId69"/>
    <p:sldId id="352" r:id="rId70"/>
    <p:sldId id="410" r:id="rId71"/>
    <p:sldId id="411" r:id="rId72"/>
    <p:sldId id="351" r:id="rId73"/>
    <p:sldId id="412" r:id="rId74"/>
    <p:sldId id="291" r:id="rId75"/>
    <p:sldId id="394" r:id="rId76"/>
    <p:sldId id="359" r:id="rId77"/>
    <p:sldId id="360" r:id="rId78"/>
    <p:sldId id="361" r:id="rId79"/>
    <p:sldId id="362" r:id="rId80"/>
    <p:sldId id="363" r:id="rId81"/>
    <p:sldId id="364" r:id="rId82"/>
    <p:sldId id="365" r:id="rId83"/>
    <p:sldId id="366" r:id="rId84"/>
    <p:sldId id="367" r:id="rId85"/>
    <p:sldId id="368" r:id="rId86"/>
    <p:sldId id="369" r:id="rId87"/>
    <p:sldId id="336" r:id="rId88"/>
    <p:sldId id="355" r:id="rId89"/>
    <p:sldId id="295" r:id="rId90"/>
    <p:sldId id="296" r:id="rId91"/>
    <p:sldId id="371" r:id="rId92"/>
    <p:sldId id="372" r:id="rId93"/>
    <p:sldId id="373" r:id="rId94"/>
    <p:sldId id="300" r:id="rId95"/>
    <p:sldId id="301" r:id="rId96"/>
    <p:sldId id="374" r:id="rId97"/>
    <p:sldId id="305" r:id="rId98"/>
    <p:sldId id="375" r:id="rId99"/>
    <p:sldId id="303" r:id="rId100"/>
    <p:sldId id="396" r:id="rId101"/>
    <p:sldId id="307" r:id="rId102"/>
    <p:sldId id="308" r:id="rId103"/>
    <p:sldId id="309" r:id="rId104"/>
    <p:sldId id="310" r:id="rId105"/>
    <p:sldId id="376" r:id="rId106"/>
    <p:sldId id="397" r:id="rId107"/>
    <p:sldId id="377" r:id="rId108"/>
    <p:sldId id="398" r:id="rId109"/>
    <p:sldId id="378" r:id="rId110"/>
    <p:sldId id="399" r:id="rId111"/>
    <p:sldId id="379" r:id="rId112"/>
    <p:sldId id="380" r:id="rId113"/>
    <p:sldId id="413" r:id="rId114"/>
    <p:sldId id="414" r:id="rId115"/>
    <p:sldId id="293" r:id="rId116"/>
    <p:sldId id="294" r:id="rId117"/>
    <p:sldId id="415" r:id="rId118"/>
    <p:sldId id="416" r:id="rId119"/>
    <p:sldId id="417" r:id="rId120"/>
    <p:sldId id="418" r:id="rId121"/>
    <p:sldId id="419" r:id="rId122"/>
    <p:sldId id="420" r:id="rId123"/>
    <p:sldId id="421" r:id="rId124"/>
    <p:sldId id="422" r:id="rId125"/>
    <p:sldId id="354" r:id="rId126"/>
    <p:sldId id="423" r:id="rId127"/>
    <p:sldId id="384" r:id="rId128"/>
    <p:sldId id="385" r:id="rId129"/>
    <p:sldId id="389" r:id="rId130"/>
    <p:sldId id="390" r:id="rId131"/>
    <p:sldId id="391" r:id="rId132"/>
    <p:sldId id="392" r:id="rId133"/>
    <p:sldId id="259"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5407" autoAdjust="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A928F-1D76-40DE-A306-BC37118F7960}"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BC60DC3C-D772-4217-A3C6-B860802573C4}">
      <dgm:prSet/>
      <dgm:spPr/>
      <dgm:t>
        <a:bodyPr/>
        <a:lstStyle/>
        <a:p>
          <a:r>
            <a:rPr lang="en-IN" b="1" dirty="0"/>
            <a:t>Simple</a:t>
          </a:r>
          <a:endParaRPr lang="en-US" dirty="0"/>
        </a:p>
      </dgm:t>
    </dgm:pt>
    <dgm:pt modelId="{3ADB14F0-A2DE-4F90-B2A6-BE2F8FB63DDD}" type="parTrans" cxnId="{2A5048D3-C8B9-4C0B-8FA3-A975BB6DF294}">
      <dgm:prSet/>
      <dgm:spPr/>
      <dgm:t>
        <a:bodyPr/>
        <a:lstStyle/>
        <a:p>
          <a:endParaRPr lang="en-US"/>
        </a:p>
      </dgm:t>
    </dgm:pt>
    <dgm:pt modelId="{9AEC495A-5174-4E0F-993F-37C7D1B5BC9D}" type="sibTrans" cxnId="{2A5048D3-C8B9-4C0B-8FA3-A975BB6DF294}">
      <dgm:prSet/>
      <dgm:spPr/>
      <dgm:t>
        <a:bodyPr/>
        <a:lstStyle/>
        <a:p>
          <a:endParaRPr lang="en-US"/>
        </a:p>
      </dgm:t>
    </dgm:pt>
    <dgm:pt modelId="{688FD409-C21D-4D62-AE7F-546F622135CA}">
      <dgm:prSet/>
      <dgm:spPr/>
      <dgm:t>
        <a:bodyPr/>
        <a:lstStyle/>
        <a:p>
          <a:r>
            <a:rPr lang="en-IN" b="1"/>
            <a:t>Secure</a:t>
          </a:r>
          <a:endParaRPr lang="en-US"/>
        </a:p>
      </dgm:t>
    </dgm:pt>
    <dgm:pt modelId="{16B22831-6B3D-40E1-BAB8-779BE9A679FC}" type="parTrans" cxnId="{6B2ADACE-4AFD-41F5-AA1C-DA663EE8DF53}">
      <dgm:prSet/>
      <dgm:spPr/>
      <dgm:t>
        <a:bodyPr/>
        <a:lstStyle/>
        <a:p>
          <a:endParaRPr lang="en-US"/>
        </a:p>
      </dgm:t>
    </dgm:pt>
    <dgm:pt modelId="{8211D1C7-F496-40E6-A6DB-D89263D308D8}" type="sibTrans" cxnId="{6B2ADACE-4AFD-41F5-AA1C-DA663EE8DF53}">
      <dgm:prSet/>
      <dgm:spPr/>
      <dgm:t>
        <a:bodyPr/>
        <a:lstStyle/>
        <a:p>
          <a:endParaRPr lang="en-US"/>
        </a:p>
      </dgm:t>
    </dgm:pt>
    <dgm:pt modelId="{1586A5EF-2978-4A50-94CE-050774AB1A08}">
      <dgm:prSet/>
      <dgm:spPr/>
      <dgm:t>
        <a:bodyPr/>
        <a:lstStyle/>
        <a:p>
          <a:r>
            <a:rPr lang="en-IN" b="1"/>
            <a:t>Portable</a:t>
          </a:r>
          <a:endParaRPr lang="en-US"/>
        </a:p>
      </dgm:t>
    </dgm:pt>
    <dgm:pt modelId="{B544E4DE-3726-4660-9E46-2F0F726B8505}" type="parTrans" cxnId="{80B518CF-A526-4DE0-802B-4F0871A862B4}">
      <dgm:prSet/>
      <dgm:spPr/>
      <dgm:t>
        <a:bodyPr/>
        <a:lstStyle/>
        <a:p>
          <a:endParaRPr lang="en-US"/>
        </a:p>
      </dgm:t>
    </dgm:pt>
    <dgm:pt modelId="{877F075B-80C8-48F6-B09C-2DA28EBCABAD}" type="sibTrans" cxnId="{80B518CF-A526-4DE0-802B-4F0871A862B4}">
      <dgm:prSet/>
      <dgm:spPr/>
      <dgm:t>
        <a:bodyPr/>
        <a:lstStyle/>
        <a:p>
          <a:endParaRPr lang="en-US"/>
        </a:p>
      </dgm:t>
    </dgm:pt>
    <dgm:pt modelId="{5985EB70-0A9B-4D67-9CA1-2A6971F00410}">
      <dgm:prSet/>
      <dgm:spPr/>
      <dgm:t>
        <a:bodyPr/>
        <a:lstStyle/>
        <a:p>
          <a:r>
            <a:rPr lang="en-IN" b="1" dirty="0"/>
            <a:t>Object-oriented</a:t>
          </a:r>
          <a:endParaRPr lang="en-US" dirty="0"/>
        </a:p>
      </dgm:t>
    </dgm:pt>
    <dgm:pt modelId="{3CC5FEEE-F904-485E-920F-D9A351C17F27}" type="parTrans" cxnId="{980560E5-4076-44F2-8A03-B44714B2B526}">
      <dgm:prSet/>
      <dgm:spPr/>
      <dgm:t>
        <a:bodyPr/>
        <a:lstStyle/>
        <a:p>
          <a:endParaRPr lang="en-US"/>
        </a:p>
      </dgm:t>
    </dgm:pt>
    <dgm:pt modelId="{156EB5CA-5E43-4B20-B1BA-1FB8FF2A29ED}" type="sibTrans" cxnId="{980560E5-4076-44F2-8A03-B44714B2B526}">
      <dgm:prSet/>
      <dgm:spPr/>
      <dgm:t>
        <a:bodyPr/>
        <a:lstStyle/>
        <a:p>
          <a:endParaRPr lang="en-US"/>
        </a:p>
      </dgm:t>
    </dgm:pt>
    <dgm:pt modelId="{18356ABD-7F40-4AB2-B210-4D9FFEC8737C}">
      <dgm:prSet/>
      <dgm:spPr/>
      <dgm:t>
        <a:bodyPr/>
        <a:lstStyle/>
        <a:p>
          <a:r>
            <a:rPr lang="en-IN" b="1"/>
            <a:t>Robust</a:t>
          </a:r>
          <a:endParaRPr lang="en-US"/>
        </a:p>
      </dgm:t>
    </dgm:pt>
    <dgm:pt modelId="{EA877304-F9F4-4F56-8C8F-F3E793B79610}" type="parTrans" cxnId="{D10081D6-DC81-4F12-A391-9C9A0D31CB9C}">
      <dgm:prSet/>
      <dgm:spPr/>
      <dgm:t>
        <a:bodyPr/>
        <a:lstStyle/>
        <a:p>
          <a:endParaRPr lang="en-US"/>
        </a:p>
      </dgm:t>
    </dgm:pt>
    <dgm:pt modelId="{0DF30A91-3502-4B1D-8B6D-0CC00B6D7D8C}" type="sibTrans" cxnId="{D10081D6-DC81-4F12-A391-9C9A0D31CB9C}">
      <dgm:prSet/>
      <dgm:spPr/>
      <dgm:t>
        <a:bodyPr/>
        <a:lstStyle/>
        <a:p>
          <a:endParaRPr lang="en-US"/>
        </a:p>
      </dgm:t>
    </dgm:pt>
    <dgm:pt modelId="{9EBE17C8-92F5-4DE9-A5B1-BE95904DD5AA}">
      <dgm:prSet/>
      <dgm:spPr/>
      <dgm:t>
        <a:bodyPr/>
        <a:lstStyle/>
        <a:p>
          <a:r>
            <a:rPr lang="en-IN" b="1"/>
            <a:t>Multithreaded</a:t>
          </a:r>
          <a:endParaRPr lang="en-US"/>
        </a:p>
      </dgm:t>
    </dgm:pt>
    <dgm:pt modelId="{BCD9491B-7CB0-4BA5-B6B4-CFF3A63094E9}" type="parTrans" cxnId="{D923849B-84AB-4019-934B-E1E3A6278BB5}">
      <dgm:prSet/>
      <dgm:spPr/>
      <dgm:t>
        <a:bodyPr/>
        <a:lstStyle/>
        <a:p>
          <a:endParaRPr lang="en-US"/>
        </a:p>
      </dgm:t>
    </dgm:pt>
    <dgm:pt modelId="{41E3E3DC-1519-46F0-97FB-BE684465CD77}" type="sibTrans" cxnId="{D923849B-84AB-4019-934B-E1E3A6278BB5}">
      <dgm:prSet/>
      <dgm:spPr/>
      <dgm:t>
        <a:bodyPr/>
        <a:lstStyle/>
        <a:p>
          <a:endParaRPr lang="en-US"/>
        </a:p>
      </dgm:t>
    </dgm:pt>
    <dgm:pt modelId="{B71E304F-6F02-41BB-848E-FD1C736CB6DE}">
      <dgm:prSet/>
      <dgm:spPr/>
      <dgm:t>
        <a:bodyPr/>
        <a:lstStyle/>
        <a:p>
          <a:r>
            <a:rPr lang="en-IN" b="1"/>
            <a:t>Architecture-neutral</a:t>
          </a:r>
          <a:endParaRPr lang="en-US"/>
        </a:p>
      </dgm:t>
    </dgm:pt>
    <dgm:pt modelId="{31E52B2A-FE08-41DE-9DA3-57096652AED5}" type="parTrans" cxnId="{0741A81D-3AEA-4DCC-9637-88B27E8CEC4B}">
      <dgm:prSet/>
      <dgm:spPr/>
      <dgm:t>
        <a:bodyPr/>
        <a:lstStyle/>
        <a:p>
          <a:endParaRPr lang="en-US"/>
        </a:p>
      </dgm:t>
    </dgm:pt>
    <dgm:pt modelId="{903BC6EE-E7DF-4380-A464-70577D462F60}" type="sibTrans" cxnId="{0741A81D-3AEA-4DCC-9637-88B27E8CEC4B}">
      <dgm:prSet/>
      <dgm:spPr/>
      <dgm:t>
        <a:bodyPr/>
        <a:lstStyle/>
        <a:p>
          <a:endParaRPr lang="en-US"/>
        </a:p>
      </dgm:t>
    </dgm:pt>
    <dgm:pt modelId="{D959B719-73E9-42A7-ABEC-FAE80289BA1C}">
      <dgm:prSet/>
      <dgm:spPr/>
      <dgm:t>
        <a:bodyPr/>
        <a:lstStyle/>
        <a:p>
          <a:r>
            <a:rPr lang="en-IN" b="1"/>
            <a:t>Interpreted</a:t>
          </a:r>
          <a:endParaRPr lang="en-US"/>
        </a:p>
      </dgm:t>
    </dgm:pt>
    <dgm:pt modelId="{2DA711E9-51A9-4CA3-B500-B82D50754255}" type="parTrans" cxnId="{1FFF6810-A664-43AB-8969-096D73885503}">
      <dgm:prSet/>
      <dgm:spPr/>
      <dgm:t>
        <a:bodyPr/>
        <a:lstStyle/>
        <a:p>
          <a:endParaRPr lang="en-US"/>
        </a:p>
      </dgm:t>
    </dgm:pt>
    <dgm:pt modelId="{F6802AD5-FCA1-4CE8-8F05-D8FD4EC5EDA1}" type="sibTrans" cxnId="{1FFF6810-A664-43AB-8969-096D73885503}">
      <dgm:prSet/>
      <dgm:spPr/>
      <dgm:t>
        <a:bodyPr/>
        <a:lstStyle/>
        <a:p>
          <a:endParaRPr lang="en-US"/>
        </a:p>
      </dgm:t>
    </dgm:pt>
    <dgm:pt modelId="{03AC447D-DE8A-4D3C-87CE-FE8B69DB4AE7}">
      <dgm:prSet/>
      <dgm:spPr/>
      <dgm:t>
        <a:bodyPr/>
        <a:lstStyle/>
        <a:p>
          <a:r>
            <a:rPr lang="en-IN" b="1"/>
            <a:t>High performance</a:t>
          </a:r>
          <a:endParaRPr lang="en-US"/>
        </a:p>
      </dgm:t>
    </dgm:pt>
    <dgm:pt modelId="{F00CC225-16D2-4436-866E-7711E13C95EE}" type="parTrans" cxnId="{ED9C3FAC-C243-4423-82D5-F62C15B326D0}">
      <dgm:prSet/>
      <dgm:spPr/>
      <dgm:t>
        <a:bodyPr/>
        <a:lstStyle/>
        <a:p>
          <a:endParaRPr lang="en-US"/>
        </a:p>
      </dgm:t>
    </dgm:pt>
    <dgm:pt modelId="{3C438EE7-F2DE-4CFC-BFF7-9AC0627C7647}" type="sibTrans" cxnId="{ED9C3FAC-C243-4423-82D5-F62C15B326D0}">
      <dgm:prSet/>
      <dgm:spPr/>
      <dgm:t>
        <a:bodyPr/>
        <a:lstStyle/>
        <a:p>
          <a:endParaRPr lang="en-US"/>
        </a:p>
      </dgm:t>
    </dgm:pt>
    <dgm:pt modelId="{2A61788E-92C5-404E-BF14-B6614C75BF43}">
      <dgm:prSet/>
      <dgm:spPr/>
      <dgm:t>
        <a:bodyPr/>
        <a:lstStyle/>
        <a:p>
          <a:r>
            <a:rPr lang="en-IN" b="1" dirty="0"/>
            <a:t>Distributed</a:t>
          </a:r>
          <a:endParaRPr lang="en-US" dirty="0"/>
        </a:p>
      </dgm:t>
    </dgm:pt>
    <dgm:pt modelId="{114E5E1B-A5C6-4584-AC0B-B7145D96DD19}" type="parTrans" cxnId="{04045561-4716-4F41-9997-93275818633E}">
      <dgm:prSet/>
      <dgm:spPr/>
      <dgm:t>
        <a:bodyPr/>
        <a:lstStyle/>
        <a:p>
          <a:endParaRPr lang="en-US"/>
        </a:p>
      </dgm:t>
    </dgm:pt>
    <dgm:pt modelId="{A0E8C9BB-9A47-424D-9C00-46078AF8DEF6}" type="sibTrans" cxnId="{04045561-4716-4F41-9997-93275818633E}">
      <dgm:prSet/>
      <dgm:spPr/>
      <dgm:t>
        <a:bodyPr/>
        <a:lstStyle/>
        <a:p>
          <a:endParaRPr lang="en-US"/>
        </a:p>
      </dgm:t>
    </dgm:pt>
    <dgm:pt modelId="{7B3F88BA-DDFF-4BD4-8D3A-A1261669B37A}">
      <dgm:prSet/>
      <dgm:spPr/>
      <dgm:t>
        <a:bodyPr/>
        <a:lstStyle/>
        <a:p>
          <a:r>
            <a:rPr lang="en-IN" b="1"/>
            <a:t>Dynamic</a:t>
          </a:r>
          <a:endParaRPr lang="en-US"/>
        </a:p>
      </dgm:t>
    </dgm:pt>
    <dgm:pt modelId="{B6DA1029-1B97-4054-A559-C1D71E45892B}" type="parTrans" cxnId="{BF84CC22-82D7-4E32-9F4E-8558CA875547}">
      <dgm:prSet/>
      <dgm:spPr/>
      <dgm:t>
        <a:bodyPr/>
        <a:lstStyle/>
        <a:p>
          <a:endParaRPr lang="en-US"/>
        </a:p>
      </dgm:t>
    </dgm:pt>
    <dgm:pt modelId="{99393907-3009-41F5-A969-5CEC1691822B}" type="sibTrans" cxnId="{BF84CC22-82D7-4E32-9F4E-8558CA875547}">
      <dgm:prSet/>
      <dgm:spPr/>
      <dgm:t>
        <a:bodyPr/>
        <a:lstStyle/>
        <a:p>
          <a:endParaRPr lang="en-US"/>
        </a:p>
      </dgm:t>
    </dgm:pt>
    <dgm:pt modelId="{240BE9C7-6E2F-47A1-BF25-D6C8B88A5A44}" type="pres">
      <dgm:prSet presAssocID="{1CFA928F-1D76-40DE-A306-BC37118F7960}" presName="diagram" presStyleCnt="0">
        <dgm:presLayoutVars>
          <dgm:dir/>
          <dgm:resizeHandles val="exact"/>
        </dgm:presLayoutVars>
      </dgm:prSet>
      <dgm:spPr/>
    </dgm:pt>
    <dgm:pt modelId="{BF5B8471-6C79-41F4-8402-BE7E41CC1B9E}" type="pres">
      <dgm:prSet presAssocID="{BC60DC3C-D772-4217-A3C6-B860802573C4}" presName="node" presStyleLbl="node1" presStyleIdx="0" presStyleCnt="11">
        <dgm:presLayoutVars>
          <dgm:bulletEnabled val="1"/>
        </dgm:presLayoutVars>
      </dgm:prSet>
      <dgm:spPr/>
    </dgm:pt>
    <dgm:pt modelId="{2D439B83-D7DB-4D36-A299-93B3C2DEC477}" type="pres">
      <dgm:prSet presAssocID="{9AEC495A-5174-4E0F-993F-37C7D1B5BC9D}" presName="sibTrans" presStyleCnt="0"/>
      <dgm:spPr/>
    </dgm:pt>
    <dgm:pt modelId="{23065CD6-A527-45EC-A7A4-304C9840F27C}" type="pres">
      <dgm:prSet presAssocID="{688FD409-C21D-4D62-AE7F-546F622135CA}" presName="node" presStyleLbl="node1" presStyleIdx="1" presStyleCnt="11">
        <dgm:presLayoutVars>
          <dgm:bulletEnabled val="1"/>
        </dgm:presLayoutVars>
      </dgm:prSet>
      <dgm:spPr/>
    </dgm:pt>
    <dgm:pt modelId="{B7D04E51-929B-4093-8ABB-0C880636F5ED}" type="pres">
      <dgm:prSet presAssocID="{8211D1C7-F496-40E6-A6DB-D89263D308D8}" presName="sibTrans" presStyleCnt="0"/>
      <dgm:spPr/>
    </dgm:pt>
    <dgm:pt modelId="{F0BD7FD2-E293-47C3-A1BA-D957FAE2B26E}" type="pres">
      <dgm:prSet presAssocID="{1586A5EF-2978-4A50-94CE-050774AB1A08}" presName="node" presStyleLbl="node1" presStyleIdx="2" presStyleCnt="11">
        <dgm:presLayoutVars>
          <dgm:bulletEnabled val="1"/>
        </dgm:presLayoutVars>
      </dgm:prSet>
      <dgm:spPr/>
    </dgm:pt>
    <dgm:pt modelId="{F9948352-2652-4462-AC48-44960B4C4A0B}" type="pres">
      <dgm:prSet presAssocID="{877F075B-80C8-48F6-B09C-2DA28EBCABAD}" presName="sibTrans" presStyleCnt="0"/>
      <dgm:spPr/>
    </dgm:pt>
    <dgm:pt modelId="{6359004B-85F2-4136-B2E6-D3ADF204D4E0}" type="pres">
      <dgm:prSet presAssocID="{5985EB70-0A9B-4D67-9CA1-2A6971F00410}" presName="node" presStyleLbl="node1" presStyleIdx="3" presStyleCnt="11">
        <dgm:presLayoutVars>
          <dgm:bulletEnabled val="1"/>
        </dgm:presLayoutVars>
      </dgm:prSet>
      <dgm:spPr/>
    </dgm:pt>
    <dgm:pt modelId="{E8DAA046-4BEE-401A-9C33-DED5366AC51F}" type="pres">
      <dgm:prSet presAssocID="{156EB5CA-5E43-4B20-B1BA-1FB8FF2A29ED}" presName="sibTrans" presStyleCnt="0"/>
      <dgm:spPr/>
    </dgm:pt>
    <dgm:pt modelId="{F7E157E3-3636-451F-9BA4-4988B3B290A7}" type="pres">
      <dgm:prSet presAssocID="{18356ABD-7F40-4AB2-B210-4D9FFEC8737C}" presName="node" presStyleLbl="node1" presStyleIdx="4" presStyleCnt="11">
        <dgm:presLayoutVars>
          <dgm:bulletEnabled val="1"/>
        </dgm:presLayoutVars>
      </dgm:prSet>
      <dgm:spPr/>
    </dgm:pt>
    <dgm:pt modelId="{6E955A15-03D4-4AE9-A84B-6C8F8E36FFC5}" type="pres">
      <dgm:prSet presAssocID="{0DF30A91-3502-4B1D-8B6D-0CC00B6D7D8C}" presName="sibTrans" presStyleCnt="0"/>
      <dgm:spPr/>
    </dgm:pt>
    <dgm:pt modelId="{81846162-AFA2-4D35-B11C-778A9D49FC74}" type="pres">
      <dgm:prSet presAssocID="{9EBE17C8-92F5-4DE9-A5B1-BE95904DD5AA}" presName="node" presStyleLbl="node1" presStyleIdx="5" presStyleCnt="11">
        <dgm:presLayoutVars>
          <dgm:bulletEnabled val="1"/>
        </dgm:presLayoutVars>
      </dgm:prSet>
      <dgm:spPr/>
    </dgm:pt>
    <dgm:pt modelId="{6265FAC0-6057-4019-9033-A905B945086A}" type="pres">
      <dgm:prSet presAssocID="{41E3E3DC-1519-46F0-97FB-BE684465CD77}" presName="sibTrans" presStyleCnt="0"/>
      <dgm:spPr/>
    </dgm:pt>
    <dgm:pt modelId="{637390AE-9844-4D3F-A6B0-B3D91D3EE321}" type="pres">
      <dgm:prSet presAssocID="{B71E304F-6F02-41BB-848E-FD1C736CB6DE}" presName="node" presStyleLbl="node1" presStyleIdx="6" presStyleCnt="11">
        <dgm:presLayoutVars>
          <dgm:bulletEnabled val="1"/>
        </dgm:presLayoutVars>
      </dgm:prSet>
      <dgm:spPr/>
    </dgm:pt>
    <dgm:pt modelId="{DAE721C5-A499-40A8-9383-AD476EA2107D}" type="pres">
      <dgm:prSet presAssocID="{903BC6EE-E7DF-4380-A464-70577D462F60}" presName="sibTrans" presStyleCnt="0"/>
      <dgm:spPr/>
    </dgm:pt>
    <dgm:pt modelId="{70984D98-9C71-43D4-851D-7AC3EAAFE79A}" type="pres">
      <dgm:prSet presAssocID="{D959B719-73E9-42A7-ABEC-FAE80289BA1C}" presName="node" presStyleLbl="node1" presStyleIdx="7" presStyleCnt="11">
        <dgm:presLayoutVars>
          <dgm:bulletEnabled val="1"/>
        </dgm:presLayoutVars>
      </dgm:prSet>
      <dgm:spPr/>
    </dgm:pt>
    <dgm:pt modelId="{DDAFE083-C87F-4B2D-B68F-3DF885F9C5A5}" type="pres">
      <dgm:prSet presAssocID="{F6802AD5-FCA1-4CE8-8F05-D8FD4EC5EDA1}" presName="sibTrans" presStyleCnt="0"/>
      <dgm:spPr/>
    </dgm:pt>
    <dgm:pt modelId="{12A8B5A3-CE51-4D3F-B02B-D495A78B9993}" type="pres">
      <dgm:prSet presAssocID="{03AC447D-DE8A-4D3C-87CE-FE8B69DB4AE7}" presName="node" presStyleLbl="node1" presStyleIdx="8" presStyleCnt="11">
        <dgm:presLayoutVars>
          <dgm:bulletEnabled val="1"/>
        </dgm:presLayoutVars>
      </dgm:prSet>
      <dgm:spPr/>
    </dgm:pt>
    <dgm:pt modelId="{B5D89107-DD9A-4738-A5BA-9BBEB0C3019D}" type="pres">
      <dgm:prSet presAssocID="{3C438EE7-F2DE-4CFC-BFF7-9AC0627C7647}" presName="sibTrans" presStyleCnt="0"/>
      <dgm:spPr/>
    </dgm:pt>
    <dgm:pt modelId="{F186729F-1887-4F1F-B95E-71FBBCD2CAE1}" type="pres">
      <dgm:prSet presAssocID="{2A61788E-92C5-404E-BF14-B6614C75BF43}" presName="node" presStyleLbl="node1" presStyleIdx="9" presStyleCnt="11">
        <dgm:presLayoutVars>
          <dgm:bulletEnabled val="1"/>
        </dgm:presLayoutVars>
      </dgm:prSet>
      <dgm:spPr/>
    </dgm:pt>
    <dgm:pt modelId="{1D943BDF-2A56-4296-9CA6-DF2B81D712BF}" type="pres">
      <dgm:prSet presAssocID="{A0E8C9BB-9A47-424D-9C00-46078AF8DEF6}" presName="sibTrans" presStyleCnt="0"/>
      <dgm:spPr/>
    </dgm:pt>
    <dgm:pt modelId="{F18E1995-0205-4B04-983C-1D0ECEC1FD0D}" type="pres">
      <dgm:prSet presAssocID="{7B3F88BA-DDFF-4BD4-8D3A-A1261669B37A}" presName="node" presStyleLbl="node1" presStyleIdx="10" presStyleCnt="11">
        <dgm:presLayoutVars>
          <dgm:bulletEnabled val="1"/>
        </dgm:presLayoutVars>
      </dgm:prSet>
      <dgm:spPr/>
    </dgm:pt>
  </dgm:ptLst>
  <dgm:cxnLst>
    <dgm:cxn modelId="{AFE18D00-E8FD-4B2A-A90E-362903CA8364}" type="presOf" srcId="{1586A5EF-2978-4A50-94CE-050774AB1A08}" destId="{F0BD7FD2-E293-47C3-A1BA-D957FAE2B26E}" srcOrd="0" destOrd="0" presId="urn:microsoft.com/office/officeart/2005/8/layout/default"/>
    <dgm:cxn modelId="{57E08408-34C8-468E-990E-CE5D322DF91A}" type="presOf" srcId="{5985EB70-0A9B-4D67-9CA1-2A6971F00410}" destId="{6359004B-85F2-4136-B2E6-D3ADF204D4E0}" srcOrd="0" destOrd="0" presId="urn:microsoft.com/office/officeart/2005/8/layout/default"/>
    <dgm:cxn modelId="{1FFF6810-A664-43AB-8969-096D73885503}" srcId="{1CFA928F-1D76-40DE-A306-BC37118F7960}" destId="{D959B719-73E9-42A7-ABEC-FAE80289BA1C}" srcOrd="7" destOrd="0" parTransId="{2DA711E9-51A9-4CA3-B500-B82D50754255}" sibTransId="{F6802AD5-FCA1-4CE8-8F05-D8FD4EC5EDA1}"/>
    <dgm:cxn modelId="{0C26FA12-389E-4D0F-BD73-B026400CAE03}" type="presOf" srcId="{7B3F88BA-DDFF-4BD4-8D3A-A1261669B37A}" destId="{F18E1995-0205-4B04-983C-1D0ECEC1FD0D}" srcOrd="0" destOrd="0" presId="urn:microsoft.com/office/officeart/2005/8/layout/default"/>
    <dgm:cxn modelId="{0741A81D-3AEA-4DCC-9637-88B27E8CEC4B}" srcId="{1CFA928F-1D76-40DE-A306-BC37118F7960}" destId="{B71E304F-6F02-41BB-848E-FD1C736CB6DE}" srcOrd="6" destOrd="0" parTransId="{31E52B2A-FE08-41DE-9DA3-57096652AED5}" sibTransId="{903BC6EE-E7DF-4380-A464-70577D462F60}"/>
    <dgm:cxn modelId="{BF84CC22-82D7-4E32-9F4E-8558CA875547}" srcId="{1CFA928F-1D76-40DE-A306-BC37118F7960}" destId="{7B3F88BA-DDFF-4BD4-8D3A-A1261669B37A}" srcOrd="10" destOrd="0" parTransId="{B6DA1029-1B97-4054-A559-C1D71E45892B}" sibTransId="{99393907-3009-41F5-A969-5CEC1691822B}"/>
    <dgm:cxn modelId="{352AD131-3112-48B3-B4FF-52C0B65306F3}" type="presOf" srcId="{9EBE17C8-92F5-4DE9-A5B1-BE95904DD5AA}" destId="{81846162-AFA2-4D35-B11C-778A9D49FC74}" srcOrd="0" destOrd="0" presId="urn:microsoft.com/office/officeart/2005/8/layout/default"/>
    <dgm:cxn modelId="{B0012F35-168B-42EC-B90E-EF9250875180}" type="presOf" srcId="{18356ABD-7F40-4AB2-B210-4D9FFEC8737C}" destId="{F7E157E3-3636-451F-9BA4-4988B3B290A7}" srcOrd="0" destOrd="0" presId="urn:microsoft.com/office/officeart/2005/8/layout/default"/>
    <dgm:cxn modelId="{1A7C9B3F-BF06-4679-95CF-A6882B47B2F7}" type="presOf" srcId="{1CFA928F-1D76-40DE-A306-BC37118F7960}" destId="{240BE9C7-6E2F-47A1-BF25-D6C8B88A5A44}" srcOrd="0" destOrd="0" presId="urn:microsoft.com/office/officeart/2005/8/layout/default"/>
    <dgm:cxn modelId="{04045561-4716-4F41-9997-93275818633E}" srcId="{1CFA928F-1D76-40DE-A306-BC37118F7960}" destId="{2A61788E-92C5-404E-BF14-B6614C75BF43}" srcOrd="9" destOrd="0" parTransId="{114E5E1B-A5C6-4584-AC0B-B7145D96DD19}" sibTransId="{A0E8C9BB-9A47-424D-9C00-46078AF8DEF6}"/>
    <dgm:cxn modelId="{CCA5AB91-5DCC-4A79-BD17-68CEA5706280}" type="presOf" srcId="{688FD409-C21D-4D62-AE7F-546F622135CA}" destId="{23065CD6-A527-45EC-A7A4-304C9840F27C}" srcOrd="0" destOrd="0" presId="urn:microsoft.com/office/officeart/2005/8/layout/default"/>
    <dgm:cxn modelId="{95EAEE92-A663-4769-91BC-7155CA21CD31}" type="presOf" srcId="{BC60DC3C-D772-4217-A3C6-B860802573C4}" destId="{BF5B8471-6C79-41F4-8402-BE7E41CC1B9E}" srcOrd="0" destOrd="0" presId="urn:microsoft.com/office/officeart/2005/8/layout/default"/>
    <dgm:cxn modelId="{D923849B-84AB-4019-934B-E1E3A6278BB5}" srcId="{1CFA928F-1D76-40DE-A306-BC37118F7960}" destId="{9EBE17C8-92F5-4DE9-A5B1-BE95904DD5AA}" srcOrd="5" destOrd="0" parTransId="{BCD9491B-7CB0-4BA5-B6B4-CFF3A63094E9}" sibTransId="{41E3E3DC-1519-46F0-97FB-BE684465CD77}"/>
    <dgm:cxn modelId="{ED9C3FAC-C243-4423-82D5-F62C15B326D0}" srcId="{1CFA928F-1D76-40DE-A306-BC37118F7960}" destId="{03AC447D-DE8A-4D3C-87CE-FE8B69DB4AE7}" srcOrd="8" destOrd="0" parTransId="{F00CC225-16D2-4436-866E-7711E13C95EE}" sibTransId="{3C438EE7-F2DE-4CFC-BFF7-9AC0627C7647}"/>
    <dgm:cxn modelId="{A2F87FAC-C6C4-4F85-B1DF-F5735DD49FCA}" type="presOf" srcId="{03AC447D-DE8A-4D3C-87CE-FE8B69DB4AE7}" destId="{12A8B5A3-CE51-4D3F-B02B-D495A78B9993}" srcOrd="0" destOrd="0" presId="urn:microsoft.com/office/officeart/2005/8/layout/default"/>
    <dgm:cxn modelId="{C6FB6FAF-9A05-403D-80DC-712DCBDCF4CB}" type="presOf" srcId="{B71E304F-6F02-41BB-848E-FD1C736CB6DE}" destId="{637390AE-9844-4D3F-A6B0-B3D91D3EE321}" srcOrd="0" destOrd="0" presId="urn:microsoft.com/office/officeart/2005/8/layout/default"/>
    <dgm:cxn modelId="{1EFF53B2-B302-4AF6-9093-69FFC0D119BE}" type="presOf" srcId="{2A61788E-92C5-404E-BF14-B6614C75BF43}" destId="{F186729F-1887-4F1F-B95E-71FBBCD2CAE1}" srcOrd="0" destOrd="0" presId="urn:microsoft.com/office/officeart/2005/8/layout/default"/>
    <dgm:cxn modelId="{669C89C6-A220-4D45-BAE6-1921A1916EB2}" type="presOf" srcId="{D959B719-73E9-42A7-ABEC-FAE80289BA1C}" destId="{70984D98-9C71-43D4-851D-7AC3EAAFE79A}" srcOrd="0" destOrd="0" presId="urn:microsoft.com/office/officeart/2005/8/layout/default"/>
    <dgm:cxn modelId="{6B2ADACE-4AFD-41F5-AA1C-DA663EE8DF53}" srcId="{1CFA928F-1D76-40DE-A306-BC37118F7960}" destId="{688FD409-C21D-4D62-AE7F-546F622135CA}" srcOrd="1" destOrd="0" parTransId="{16B22831-6B3D-40E1-BAB8-779BE9A679FC}" sibTransId="{8211D1C7-F496-40E6-A6DB-D89263D308D8}"/>
    <dgm:cxn modelId="{80B518CF-A526-4DE0-802B-4F0871A862B4}" srcId="{1CFA928F-1D76-40DE-A306-BC37118F7960}" destId="{1586A5EF-2978-4A50-94CE-050774AB1A08}" srcOrd="2" destOrd="0" parTransId="{B544E4DE-3726-4660-9E46-2F0F726B8505}" sibTransId="{877F075B-80C8-48F6-B09C-2DA28EBCABAD}"/>
    <dgm:cxn modelId="{2A5048D3-C8B9-4C0B-8FA3-A975BB6DF294}" srcId="{1CFA928F-1D76-40DE-A306-BC37118F7960}" destId="{BC60DC3C-D772-4217-A3C6-B860802573C4}" srcOrd="0" destOrd="0" parTransId="{3ADB14F0-A2DE-4F90-B2A6-BE2F8FB63DDD}" sibTransId="{9AEC495A-5174-4E0F-993F-37C7D1B5BC9D}"/>
    <dgm:cxn modelId="{D10081D6-DC81-4F12-A391-9C9A0D31CB9C}" srcId="{1CFA928F-1D76-40DE-A306-BC37118F7960}" destId="{18356ABD-7F40-4AB2-B210-4D9FFEC8737C}" srcOrd="4" destOrd="0" parTransId="{EA877304-F9F4-4F56-8C8F-F3E793B79610}" sibTransId="{0DF30A91-3502-4B1D-8B6D-0CC00B6D7D8C}"/>
    <dgm:cxn modelId="{980560E5-4076-44F2-8A03-B44714B2B526}" srcId="{1CFA928F-1D76-40DE-A306-BC37118F7960}" destId="{5985EB70-0A9B-4D67-9CA1-2A6971F00410}" srcOrd="3" destOrd="0" parTransId="{3CC5FEEE-F904-485E-920F-D9A351C17F27}" sibTransId="{156EB5CA-5E43-4B20-B1BA-1FB8FF2A29ED}"/>
    <dgm:cxn modelId="{195B4BCE-E5A9-4355-9A19-D25B75CA2C54}" type="presParOf" srcId="{240BE9C7-6E2F-47A1-BF25-D6C8B88A5A44}" destId="{BF5B8471-6C79-41F4-8402-BE7E41CC1B9E}" srcOrd="0" destOrd="0" presId="urn:microsoft.com/office/officeart/2005/8/layout/default"/>
    <dgm:cxn modelId="{AE2ED3FF-374B-4FFC-A21D-9BE6E9B2B3CC}" type="presParOf" srcId="{240BE9C7-6E2F-47A1-BF25-D6C8B88A5A44}" destId="{2D439B83-D7DB-4D36-A299-93B3C2DEC477}" srcOrd="1" destOrd="0" presId="urn:microsoft.com/office/officeart/2005/8/layout/default"/>
    <dgm:cxn modelId="{4D774563-221E-491D-882D-BAE398D20B10}" type="presParOf" srcId="{240BE9C7-6E2F-47A1-BF25-D6C8B88A5A44}" destId="{23065CD6-A527-45EC-A7A4-304C9840F27C}" srcOrd="2" destOrd="0" presId="urn:microsoft.com/office/officeart/2005/8/layout/default"/>
    <dgm:cxn modelId="{84BF38A8-EDC7-4640-BDB9-9F49D6B173CC}" type="presParOf" srcId="{240BE9C7-6E2F-47A1-BF25-D6C8B88A5A44}" destId="{B7D04E51-929B-4093-8ABB-0C880636F5ED}" srcOrd="3" destOrd="0" presId="urn:microsoft.com/office/officeart/2005/8/layout/default"/>
    <dgm:cxn modelId="{C3E38974-AE48-462C-8DB2-2C7E055213AB}" type="presParOf" srcId="{240BE9C7-6E2F-47A1-BF25-D6C8B88A5A44}" destId="{F0BD7FD2-E293-47C3-A1BA-D957FAE2B26E}" srcOrd="4" destOrd="0" presId="urn:microsoft.com/office/officeart/2005/8/layout/default"/>
    <dgm:cxn modelId="{134ADBB0-F96C-4F08-879B-65BC2A1CA2DC}" type="presParOf" srcId="{240BE9C7-6E2F-47A1-BF25-D6C8B88A5A44}" destId="{F9948352-2652-4462-AC48-44960B4C4A0B}" srcOrd="5" destOrd="0" presId="urn:microsoft.com/office/officeart/2005/8/layout/default"/>
    <dgm:cxn modelId="{3FF23E6E-3208-491D-AA57-3600EA805C40}" type="presParOf" srcId="{240BE9C7-6E2F-47A1-BF25-D6C8B88A5A44}" destId="{6359004B-85F2-4136-B2E6-D3ADF204D4E0}" srcOrd="6" destOrd="0" presId="urn:microsoft.com/office/officeart/2005/8/layout/default"/>
    <dgm:cxn modelId="{13B6EEE0-752D-48DB-B1B1-73401CE68D09}" type="presParOf" srcId="{240BE9C7-6E2F-47A1-BF25-D6C8B88A5A44}" destId="{E8DAA046-4BEE-401A-9C33-DED5366AC51F}" srcOrd="7" destOrd="0" presId="urn:microsoft.com/office/officeart/2005/8/layout/default"/>
    <dgm:cxn modelId="{FFC3E58C-71A8-4C18-BFD7-7289B90A5CE1}" type="presParOf" srcId="{240BE9C7-6E2F-47A1-BF25-D6C8B88A5A44}" destId="{F7E157E3-3636-451F-9BA4-4988B3B290A7}" srcOrd="8" destOrd="0" presId="urn:microsoft.com/office/officeart/2005/8/layout/default"/>
    <dgm:cxn modelId="{5A0A22A3-2D61-4BBC-8788-F1790D6DAFD0}" type="presParOf" srcId="{240BE9C7-6E2F-47A1-BF25-D6C8B88A5A44}" destId="{6E955A15-03D4-4AE9-A84B-6C8F8E36FFC5}" srcOrd="9" destOrd="0" presId="urn:microsoft.com/office/officeart/2005/8/layout/default"/>
    <dgm:cxn modelId="{3B7DFB35-106E-41E8-950E-D752DDB63D0B}" type="presParOf" srcId="{240BE9C7-6E2F-47A1-BF25-D6C8B88A5A44}" destId="{81846162-AFA2-4D35-B11C-778A9D49FC74}" srcOrd="10" destOrd="0" presId="urn:microsoft.com/office/officeart/2005/8/layout/default"/>
    <dgm:cxn modelId="{5D9B0739-B94C-4897-8148-8D66AEE9B329}" type="presParOf" srcId="{240BE9C7-6E2F-47A1-BF25-D6C8B88A5A44}" destId="{6265FAC0-6057-4019-9033-A905B945086A}" srcOrd="11" destOrd="0" presId="urn:microsoft.com/office/officeart/2005/8/layout/default"/>
    <dgm:cxn modelId="{8C33828D-02EE-46B1-B276-5A0A298CD4F5}" type="presParOf" srcId="{240BE9C7-6E2F-47A1-BF25-D6C8B88A5A44}" destId="{637390AE-9844-4D3F-A6B0-B3D91D3EE321}" srcOrd="12" destOrd="0" presId="urn:microsoft.com/office/officeart/2005/8/layout/default"/>
    <dgm:cxn modelId="{052372E6-2333-4AD1-A1BA-BBA4B79CFA00}" type="presParOf" srcId="{240BE9C7-6E2F-47A1-BF25-D6C8B88A5A44}" destId="{DAE721C5-A499-40A8-9383-AD476EA2107D}" srcOrd="13" destOrd="0" presId="urn:microsoft.com/office/officeart/2005/8/layout/default"/>
    <dgm:cxn modelId="{AB7545E6-36D9-498A-8EBD-D03D8A66A81F}" type="presParOf" srcId="{240BE9C7-6E2F-47A1-BF25-D6C8B88A5A44}" destId="{70984D98-9C71-43D4-851D-7AC3EAAFE79A}" srcOrd="14" destOrd="0" presId="urn:microsoft.com/office/officeart/2005/8/layout/default"/>
    <dgm:cxn modelId="{9FBB973A-DFD4-4272-9050-78561257D9E7}" type="presParOf" srcId="{240BE9C7-6E2F-47A1-BF25-D6C8B88A5A44}" destId="{DDAFE083-C87F-4B2D-B68F-3DF885F9C5A5}" srcOrd="15" destOrd="0" presId="urn:microsoft.com/office/officeart/2005/8/layout/default"/>
    <dgm:cxn modelId="{6C0F7D62-6FA1-4466-AE52-A88C4FE6C63D}" type="presParOf" srcId="{240BE9C7-6E2F-47A1-BF25-D6C8B88A5A44}" destId="{12A8B5A3-CE51-4D3F-B02B-D495A78B9993}" srcOrd="16" destOrd="0" presId="urn:microsoft.com/office/officeart/2005/8/layout/default"/>
    <dgm:cxn modelId="{BBAC454A-82CB-43B0-9ED6-B106E79D347C}" type="presParOf" srcId="{240BE9C7-6E2F-47A1-BF25-D6C8B88A5A44}" destId="{B5D89107-DD9A-4738-A5BA-9BBEB0C3019D}" srcOrd="17" destOrd="0" presId="urn:microsoft.com/office/officeart/2005/8/layout/default"/>
    <dgm:cxn modelId="{B2BDDE6A-F8A8-49FA-ADC0-A0F4BD62C706}" type="presParOf" srcId="{240BE9C7-6E2F-47A1-BF25-D6C8B88A5A44}" destId="{F186729F-1887-4F1F-B95E-71FBBCD2CAE1}" srcOrd="18" destOrd="0" presId="urn:microsoft.com/office/officeart/2005/8/layout/default"/>
    <dgm:cxn modelId="{3A57494F-1510-44DB-925A-3A339C045876}" type="presParOf" srcId="{240BE9C7-6E2F-47A1-BF25-D6C8B88A5A44}" destId="{1D943BDF-2A56-4296-9CA6-DF2B81D712BF}" srcOrd="19" destOrd="0" presId="urn:microsoft.com/office/officeart/2005/8/layout/default"/>
    <dgm:cxn modelId="{D8FEC6D5-2BCE-4D96-8CC3-295D556543A6}" type="presParOf" srcId="{240BE9C7-6E2F-47A1-BF25-D6C8B88A5A44}" destId="{F18E1995-0205-4B04-983C-1D0ECEC1FD0D}"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AD4724-E80A-4E5C-B650-CE7924243F8E}"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06349E18-7839-4BAF-A8DC-C1ECDA772C09}">
      <dgm:prSet custT="1"/>
      <dgm:spPr/>
      <dgm:t>
        <a:bodyPr/>
        <a:lstStyle/>
        <a:p>
          <a:pPr algn="just">
            <a:lnSpc>
              <a:spcPct val="150000"/>
            </a:lnSpc>
          </a:pPr>
          <a:r>
            <a:rPr lang="en-IN" sz="2000" dirty="0">
              <a:latin typeface="Times New Roman" panose="02020603050405020304" pitchFamily="18" charset="0"/>
              <a:cs typeface="Times New Roman" panose="02020603050405020304" pitchFamily="18" charset="0"/>
            </a:rPr>
            <a:t>Java is simple because, professional programmers to learn and use efficiently.</a:t>
          </a:r>
          <a:endParaRPr lang="en-US" sz="2000" dirty="0">
            <a:latin typeface="Times New Roman" panose="02020603050405020304" pitchFamily="18" charset="0"/>
            <a:cs typeface="Times New Roman" panose="02020603050405020304" pitchFamily="18" charset="0"/>
          </a:endParaRPr>
        </a:p>
      </dgm:t>
    </dgm:pt>
    <dgm:pt modelId="{EA307824-385C-48BC-B09C-1E8629B18EB4}" type="parTrans" cxnId="{A96144CC-6C02-4374-83D8-F9DB1FC67FA4}">
      <dgm:prSet/>
      <dgm:spPr/>
      <dgm:t>
        <a:bodyPr/>
        <a:lstStyle/>
        <a:p>
          <a:pPr algn="just"/>
          <a:endParaRPr lang="en-US" sz="2000"/>
        </a:p>
      </dgm:t>
    </dgm:pt>
    <dgm:pt modelId="{B00ED3DB-25A5-4A4E-A550-335671A96071}" type="sibTrans" cxnId="{A96144CC-6C02-4374-83D8-F9DB1FC67FA4}">
      <dgm:prSet/>
      <dgm:spPr/>
      <dgm:t>
        <a:bodyPr/>
        <a:lstStyle/>
        <a:p>
          <a:pPr algn="just"/>
          <a:endParaRPr lang="en-US" sz="2000"/>
        </a:p>
      </dgm:t>
    </dgm:pt>
    <dgm:pt modelId="{95CD56DA-07E9-48BA-9AD4-DC8DEC5FAE38}">
      <dgm:prSet custT="1"/>
      <dgm:spPr/>
      <dgm:t>
        <a:bodyPr/>
        <a:lstStyle/>
        <a:p>
          <a:pPr algn="just">
            <a:lnSpc>
              <a:spcPct val="150000"/>
            </a:lnSpc>
          </a:pPr>
          <a:r>
            <a:rPr lang="en-IN" sz="2000" dirty="0">
              <a:latin typeface="Times New Roman" panose="02020603050405020304" pitchFamily="18" charset="0"/>
              <a:cs typeface="Times New Roman" panose="02020603050405020304" pitchFamily="18" charset="0"/>
            </a:rPr>
            <a:t>Java inherits the syntax of C/C++ and many of the object-oriented features of C++.</a:t>
          </a:r>
          <a:endParaRPr lang="en-US" sz="2000" dirty="0">
            <a:latin typeface="Times New Roman" panose="02020603050405020304" pitchFamily="18" charset="0"/>
            <a:cs typeface="Times New Roman" panose="02020603050405020304" pitchFamily="18" charset="0"/>
          </a:endParaRPr>
        </a:p>
      </dgm:t>
    </dgm:pt>
    <dgm:pt modelId="{094CFF8D-A318-4290-96EF-B2913759336A}" type="parTrans" cxnId="{6331B4F6-922E-4AAC-8B0E-4B66A24892C3}">
      <dgm:prSet/>
      <dgm:spPr/>
      <dgm:t>
        <a:bodyPr/>
        <a:lstStyle/>
        <a:p>
          <a:pPr algn="just"/>
          <a:endParaRPr lang="en-US" sz="2000"/>
        </a:p>
      </dgm:t>
    </dgm:pt>
    <dgm:pt modelId="{9D5680E8-FDDE-4278-8FD8-79DCAE594012}" type="sibTrans" cxnId="{6331B4F6-922E-4AAC-8B0E-4B66A24892C3}">
      <dgm:prSet/>
      <dgm:spPr/>
      <dgm:t>
        <a:bodyPr/>
        <a:lstStyle/>
        <a:p>
          <a:pPr algn="just"/>
          <a:endParaRPr lang="en-US" sz="2000"/>
        </a:p>
      </dgm:t>
    </dgm:pt>
    <dgm:pt modelId="{33BBD67C-2BFA-4EDF-B438-CBD7F8161FB9}">
      <dgm:prSet custT="1"/>
      <dgm:spPr/>
      <dgm:t>
        <a:bodyPr/>
        <a:lstStyle/>
        <a:p>
          <a:pPr algn="just">
            <a:lnSpc>
              <a:spcPct val="150000"/>
            </a:lnSpc>
          </a:pPr>
          <a:r>
            <a:rPr lang="en-IN" sz="2000" dirty="0">
              <a:latin typeface="Times New Roman" panose="02020603050405020304" pitchFamily="18" charset="0"/>
              <a:cs typeface="Times New Roman" panose="02020603050405020304" pitchFamily="18" charset="0"/>
            </a:rPr>
            <a:t>Java language is considerably simpler than C++.</a:t>
          </a:r>
          <a:endParaRPr lang="en-US" sz="2000" dirty="0">
            <a:latin typeface="Times New Roman" panose="02020603050405020304" pitchFamily="18" charset="0"/>
            <a:cs typeface="Times New Roman" panose="02020603050405020304" pitchFamily="18" charset="0"/>
          </a:endParaRPr>
        </a:p>
      </dgm:t>
    </dgm:pt>
    <dgm:pt modelId="{0573E9C1-F639-4975-9F40-B947D7CCB675}" type="parTrans" cxnId="{13786CA8-65BC-47B5-8637-1F5C505419AF}">
      <dgm:prSet/>
      <dgm:spPr/>
      <dgm:t>
        <a:bodyPr/>
        <a:lstStyle/>
        <a:p>
          <a:pPr algn="just"/>
          <a:endParaRPr lang="en-US" sz="2000"/>
        </a:p>
      </dgm:t>
    </dgm:pt>
    <dgm:pt modelId="{F19EDD06-5678-4E29-BC91-4CF2E58BC6D8}" type="sibTrans" cxnId="{13786CA8-65BC-47B5-8637-1F5C505419AF}">
      <dgm:prSet/>
      <dgm:spPr/>
      <dgm:t>
        <a:bodyPr/>
        <a:lstStyle/>
        <a:p>
          <a:pPr algn="just"/>
          <a:endParaRPr lang="en-US" sz="2000"/>
        </a:p>
      </dgm:t>
    </dgm:pt>
    <dgm:pt modelId="{4EBC50F5-3E24-4B5B-A93C-9A22AC39ECD2}">
      <dgm:prSet custT="1"/>
      <dgm:spPr/>
      <dgm:t>
        <a:bodyPr anchor="ctr"/>
        <a:lstStyle/>
        <a:p>
          <a:pPr algn="just">
            <a:lnSpc>
              <a:spcPct val="150000"/>
            </a:lnSpc>
          </a:pPr>
          <a:r>
            <a:rPr lang="en-IN" sz="2000" dirty="0">
              <a:latin typeface="Times New Roman" panose="02020603050405020304" pitchFamily="18" charset="0"/>
              <a:cs typeface="Times New Roman" panose="02020603050405020304" pitchFamily="18" charset="0"/>
            </a:rPr>
            <a:t>Confusing features such as operator overloading have been eliminated, as have independent functions, global variables, </a:t>
          </a:r>
          <a:r>
            <a:rPr lang="en-IN" sz="2000" dirty="0" err="1">
              <a:latin typeface="Times New Roman" panose="02020603050405020304" pitchFamily="18" charset="0"/>
              <a:cs typeface="Times New Roman" panose="02020603050405020304" pitchFamily="18" charset="0"/>
            </a:rPr>
            <a:t>goto</a:t>
          </a:r>
          <a:r>
            <a:rPr lang="en-IN" sz="2000" dirty="0">
              <a:latin typeface="Times New Roman" panose="02020603050405020304" pitchFamily="18" charset="0"/>
              <a:cs typeface="Times New Roman" panose="02020603050405020304" pitchFamily="18" charset="0"/>
            </a:rPr>
            <a:t> statement, structures and pointers.</a:t>
          </a:r>
          <a:endParaRPr lang="en-US" sz="2000" dirty="0">
            <a:latin typeface="Times New Roman" panose="02020603050405020304" pitchFamily="18" charset="0"/>
            <a:cs typeface="Times New Roman" panose="02020603050405020304" pitchFamily="18" charset="0"/>
          </a:endParaRPr>
        </a:p>
      </dgm:t>
    </dgm:pt>
    <dgm:pt modelId="{53005D70-6CCB-42CE-9E9B-C9B9D48A6798}" type="parTrans" cxnId="{303FA49C-F312-41A8-B5D9-A169C1C5EF1E}">
      <dgm:prSet/>
      <dgm:spPr/>
      <dgm:t>
        <a:bodyPr/>
        <a:lstStyle/>
        <a:p>
          <a:pPr algn="just"/>
          <a:endParaRPr lang="en-US" sz="2000"/>
        </a:p>
      </dgm:t>
    </dgm:pt>
    <dgm:pt modelId="{057640C1-3669-4EB4-AA64-9499384583C2}" type="sibTrans" cxnId="{303FA49C-F312-41A8-B5D9-A169C1C5EF1E}">
      <dgm:prSet/>
      <dgm:spPr/>
      <dgm:t>
        <a:bodyPr/>
        <a:lstStyle/>
        <a:p>
          <a:pPr algn="just"/>
          <a:endParaRPr lang="en-US" sz="2000"/>
        </a:p>
      </dgm:t>
    </dgm:pt>
    <dgm:pt modelId="{C59129EE-EAA8-48B6-ACBA-FD1D4C95457D}" type="pres">
      <dgm:prSet presAssocID="{46AD4724-E80A-4E5C-B650-CE7924243F8E}" presName="vert0" presStyleCnt="0">
        <dgm:presLayoutVars>
          <dgm:dir/>
          <dgm:animOne val="branch"/>
          <dgm:animLvl val="lvl"/>
        </dgm:presLayoutVars>
      </dgm:prSet>
      <dgm:spPr/>
    </dgm:pt>
    <dgm:pt modelId="{817B6384-97F2-4368-A129-21F92CB06187}" type="pres">
      <dgm:prSet presAssocID="{06349E18-7839-4BAF-A8DC-C1ECDA772C09}" presName="thickLine" presStyleLbl="alignNode1" presStyleIdx="0" presStyleCnt="4"/>
      <dgm:spPr/>
    </dgm:pt>
    <dgm:pt modelId="{95CD4A4A-B5BC-43E1-A167-A633593F686D}" type="pres">
      <dgm:prSet presAssocID="{06349E18-7839-4BAF-A8DC-C1ECDA772C09}" presName="horz1" presStyleCnt="0"/>
      <dgm:spPr/>
    </dgm:pt>
    <dgm:pt modelId="{3C2D0A46-CB5C-48B9-A9E8-B14ECE2B5A0D}" type="pres">
      <dgm:prSet presAssocID="{06349E18-7839-4BAF-A8DC-C1ECDA772C09}" presName="tx1" presStyleLbl="revTx" presStyleIdx="0" presStyleCnt="4"/>
      <dgm:spPr/>
    </dgm:pt>
    <dgm:pt modelId="{AC4F0A19-7216-4E9F-92AE-F51B18842D86}" type="pres">
      <dgm:prSet presAssocID="{06349E18-7839-4BAF-A8DC-C1ECDA772C09}" presName="vert1" presStyleCnt="0"/>
      <dgm:spPr/>
    </dgm:pt>
    <dgm:pt modelId="{F833A65A-FF7D-4915-8A4D-47DC6C3D82BC}" type="pres">
      <dgm:prSet presAssocID="{95CD56DA-07E9-48BA-9AD4-DC8DEC5FAE38}" presName="thickLine" presStyleLbl="alignNode1" presStyleIdx="1" presStyleCnt="4"/>
      <dgm:spPr/>
    </dgm:pt>
    <dgm:pt modelId="{B9F2BBA3-4276-4542-9C97-504C223F8C83}" type="pres">
      <dgm:prSet presAssocID="{95CD56DA-07E9-48BA-9AD4-DC8DEC5FAE38}" presName="horz1" presStyleCnt="0"/>
      <dgm:spPr/>
    </dgm:pt>
    <dgm:pt modelId="{CCDA4313-9DD8-4A99-B2DB-422315E6634C}" type="pres">
      <dgm:prSet presAssocID="{95CD56DA-07E9-48BA-9AD4-DC8DEC5FAE38}" presName="tx1" presStyleLbl="revTx" presStyleIdx="1" presStyleCnt="4"/>
      <dgm:spPr/>
    </dgm:pt>
    <dgm:pt modelId="{668010E0-36B8-4FE0-8935-FC65C003AD42}" type="pres">
      <dgm:prSet presAssocID="{95CD56DA-07E9-48BA-9AD4-DC8DEC5FAE38}" presName="vert1" presStyleCnt="0"/>
      <dgm:spPr/>
    </dgm:pt>
    <dgm:pt modelId="{B46DD2DE-9B55-4524-96F3-D247E0CDE191}" type="pres">
      <dgm:prSet presAssocID="{33BBD67C-2BFA-4EDF-B438-CBD7F8161FB9}" presName="thickLine" presStyleLbl="alignNode1" presStyleIdx="2" presStyleCnt="4"/>
      <dgm:spPr/>
    </dgm:pt>
    <dgm:pt modelId="{7EFE0620-75A4-4A6E-9C8A-B7FE5A78A2D3}" type="pres">
      <dgm:prSet presAssocID="{33BBD67C-2BFA-4EDF-B438-CBD7F8161FB9}" presName="horz1" presStyleCnt="0"/>
      <dgm:spPr/>
    </dgm:pt>
    <dgm:pt modelId="{308E9B32-950D-4858-8062-D5828229EA22}" type="pres">
      <dgm:prSet presAssocID="{33BBD67C-2BFA-4EDF-B438-CBD7F8161FB9}" presName="tx1" presStyleLbl="revTx" presStyleIdx="2" presStyleCnt="4"/>
      <dgm:spPr/>
    </dgm:pt>
    <dgm:pt modelId="{9849FE58-5B6F-4D6D-BE58-E79967E14956}" type="pres">
      <dgm:prSet presAssocID="{33BBD67C-2BFA-4EDF-B438-CBD7F8161FB9}" presName="vert1" presStyleCnt="0"/>
      <dgm:spPr/>
    </dgm:pt>
    <dgm:pt modelId="{1AF890A2-C804-4341-9CE3-D627D6EB11AE}" type="pres">
      <dgm:prSet presAssocID="{4EBC50F5-3E24-4B5B-A93C-9A22AC39ECD2}" presName="thickLine" presStyleLbl="alignNode1" presStyleIdx="3" presStyleCnt="4" custLinFactNeighborX="-115" custLinFactNeighborY="-21761"/>
      <dgm:spPr/>
    </dgm:pt>
    <dgm:pt modelId="{5830FD22-147E-4D01-A51A-98062369F946}" type="pres">
      <dgm:prSet presAssocID="{4EBC50F5-3E24-4B5B-A93C-9A22AC39ECD2}" presName="horz1" presStyleCnt="0"/>
      <dgm:spPr/>
    </dgm:pt>
    <dgm:pt modelId="{7994EB5E-A6C0-4A20-B0DF-B5DB1CA772B5}" type="pres">
      <dgm:prSet presAssocID="{4EBC50F5-3E24-4B5B-A93C-9A22AC39ECD2}" presName="tx1" presStyleLbl="revTx" presStyleIdx="3" presStyleCnt="4" custScaleY="138347" custLinFactNeighborX="346" custLinFactNeighborY="-32386"/>
      <dgm:spPr/>
    </dgm:pt>
    <dgm:pt modelId="{7B0529DF-DD4B-4FCD-B6DF-3E248EB6897B}" type="pres">
      <dgm:prSet presAssocID="{4EBC50F5-3E24-4B5B-A93C-9A22AC39ECD2}" presName="vert1" presStyleCnt="0"/>
      <dgm:spPr/>
    </dgm:pt>
  </dgm:ptLst>
  <dgm:cxnLst>
    <dgm:cxn modelId="{ED446010-24D7-49AC-A39F-AB87265DD59E}" type="presOf" srcId="{95CD56DA-07E9-48BA-9AD4-DC8DEC5FAE38}" destId="{CCDA4313-9DD8-4A99-B2DB-422315E6634C}" srcOrd="0" destOrd="0" presId="urn:microsoft.com/office/officeart/2008/layout/LinedList"/>
    <dgm:cxn modelId="{A23DE725-6648-4457-B110-B8E040AF3AB3}" type="presOf" srcId="{33BBD67C-2BFA-4EDF-B438-CBD7F8161FB9}" destId="{308E9B32-950D-4858-8062-D5828229EA22}" srcOrd="0" destOrd="0" presId="urn:microsoft.com/office/officeart/2008/layout/LinedList"/>
    <dgm:cxn modelId="{17DD7530-C5D5-4173-9FE1-2C6253A8EBF5}" type="presOf" srcId="{06349E18-7839-4BAF-A8DC-C1ECDA772C09}" destId="{3C2D0A46-CB5C-48B9-A9E8-B14ECE2B5A0D}" srcOrd="0" destOrd="0" presId="urn:microsoft.com/office/officeart/2008/layout/LinedList"/>
    <dgm:cxn modelId="{290CB83C-28A1-4B6B-B957-8CBDD0DF35E5}" type="presOf" srcId="{46AD4724-E80A-4E5C-B650-CE7924243F8E}" destId="{C59129EE-EAA8-48B6-ACBA-FD1D4C95457D}" srcOrd="0" destOrd="0" presId="urn:microsoft.com/office/officeart/2008/layout/LinedList"/>
    <dgm:cxn modelId="{303FA49C-F312-41A8-B5D9-A169C1C5EF1E}" srcId="{46AD4724-E80A-4E5C-B650-CE7924243F8E}" destId="{4EBC50F5-3E24-4B5B-A93C-9A22AC39ECD2}" srcOrd="3" destOrd="0" parTransId="{53005D70-6CCB-42CE-9E9B-C9B9D48A6798}" sibTransId="{057640C1-3669-4EB4-AA64-9499384583C2}"/>
    <dgm:cxn modelId="{13786CA8-65BC-47B5-8637-1F5C505419AF}" srcId="{46AD4724-E80A-4E5C-B650-CE7924243F8E}" destId="{33BBD67C-2BFA-4EDF-B438-CBD7F8161FB9}" srcOrd="2" destOrd="0" parTransId="{0573E9C1-F639-4975-9F40-B947D7CCB675}" sibTransId="{F19EDD06-5678-4E29-BC91-4CF2E58BC6D8}"/>
    <dgm:cxn modelId="{A96144CC-6C02-4374-83D8-F9DB1FC67FA4}" srcId="{46AD4724-E80A-4E5C-B650-CE7924243F8E}" destId="{06349E18-7839-4BAF-A8DC-C1ECDA772C09}" srcOrd="0" destOrd="0" parTransId="{EA307824-385C-48BC-B09C-1E8629B18EB4}" sibTransId="{B00ED3DB-25A5-4A4E-A550-335671A96071}"/>
    <dgm:cxn modelId="{21607BCC-5AFF-4C01-807E-14015699F664}" type="presOf" srcId="{4EBC50F5-3E24-4B5B-A93C-9A22AC39ECD2}" destId="{7994EB5E-A6C0-4A20-B0DF-B5DB1CA772B5}" srcOrd="0" destOrd="0" presId="urn:microsoft.com/office/officeart/2008/layout/LinedList"/>
    <dgm:cxn modelId="{6331B4F6-922E-4AAC-8B0E-4B66A24892C3}" srcId="{46AD4724-E80A-4E5C-B650-CE7924243F8E}" destId="{95CD56DA-07E9-48BA-9AD4-DC8DEC5FAE38}" srcOrd="1" destOrd="0" parTransId="{094CFF8D-A318-4290-96EF-B2913759336A}" sibTransId="{9D5680E8-FDDE-4278-8FD8-79DCAE594012}"/>
    <dgm:cxn modelId="{ECD8CBD4-2DFB-4F40-9A4C-3F9DDD644B12}" type="presParOf" srcId="{C59129EE-EAA8-48B6-ACBA-FD1D4C95457D}" destId="{817B6384-97F2-4368-A129-21F92CB06187}" srcOrd="0" destOrd="0" presId="urn:microsoft.com/office/officeart/2008/layout/LinedList"/>
    <dgm:cxn modelId="{84F71AE4-B7F5-4BE6-AD88-BFA0ECE0F7FA}" type="presParOf" srcId="{C59129EE-EAA8-48B6-ACBA-FD1D4C95457D}" destId="{95CD4A4A-B5BC-43E1-A167-A633593F686D}" srcOrd="1" destOrd="0" presId="urn:microsoft.com/office/officeart/2008/layout/LinedList"/>
    <dgm:cxn modelId="{FC115064-F217-4A4F-B6E9-D33079BB74FE}" type="presParOf" srcId="{95CD4A4A-B5BC-43E1-A167-A633593F686D}" destId="{3C2D0A46-CB5C-48B9-A9E8-B14ECE2B5A0D}" srcOrd="0" destOrd="0" presId="urn:microsoft.com/office/officeart/2008/layout/LinedList"/>
    <dgm:cxn modelId="{0677BF01-DC31-4A26-9069-778E400E117A}" type="presParOf" srcId="{95CD4A4A-B5BC-43E1-A167-A633593F686D}" destId="{AC4F0A19-7216-4E9F-92AE-F51B18842D86}" srcOrd="1" destOrd="0" presId="urn:microsoft.com/office/officeart/2008/layout/LinedList"/>
    <dgm:cxn modelId="{CC9114D5-7992-4268-8459-308BAB57A336}" type="presParOf" srcId="{C59129EE-EAA8-48B6-ACBA-FD1D4C95457D}" destId="{F833A65A-FF7D-4915-8A4D-47DC6C3D82BC}" srcOrd="2" destOrd="0" presId="urn:microsoft.com/office/officeart/2008/layout/LinedList"/>
    <dgm:cxn modelId="{D0F89B5D-6697-4620-A5BA-D3933FA388FE}" type="presParOf" srcId="{C59129EE-EAA8-48B6-ACBA-FD1D4C95457D}" destId="{B9F2BBA3-4276-4542-9C97-504C223F8C83}" srcOrd="3" destOrd="0" presId="urn:microsoft.com/office/officeart/2008/layout/LinedList"/>
    <dgm:cxn modelId="{EA2B6C19-01AA-449F-91B3-8CCF78EA6C8F}" type="presParOf" srcId="{B9F2BBA3-4276-4542-9C97-504C223F8C83}" destId="{CCDA4313-9DD8-4A99-B2DB-422315E6634C}" srcOrd="0" destOrd="0" presId="urn:microsoft.com/office/officeart/2008/layout/LinedList"/>
    <dgm:cxn modelId="{E2AA0DA2-D59B-43CB-9E32-9743B0AB3AD6}" type="presParOf" srcId="{B9F2BBA3-4276-4542-9C97-504C223F8C83}" destId="{668010E0-36B8-4FE0-8935-FC65C003AD42}" srcOrd="1" destOrd="0" presId="urn:microsoft.com/office/officeart/2008/layout/LinedList"/>
    <dgm:cxn modelId="{8461A884-E0C7-4C57-9ECA-6A094071E65E}" type="presParOf" srcId="{C59129EE-EAA8-48B6-ACBA-FD1D4C95457D}" destId="{B46DD2DE-9B55-4524-96F3-D247E0CDE191}" srcOrd="4" destOrd="0" presId="urn:microsoft.com/office/officeart/2008/layout/LinedList"/>
    <dgm:cxn modelId="{744BFBD2-33E5-413B-9D66-B0F4EB20DA82}" type="presParOf" srcId="{C59129EE-EAA8-48B6-ACBA-FD1D4C95457D}" destId="{7EFE0620-75A4-4A6E-9C8A-B7FE5A78A2D3}" srcOrd="5" destOrd="0" presId="urn:microsoft.com/office/officeart/2008/layout/LinedList"/>
    <dgm:cxn modelId="{2A27EDF3-FF66-427A-B200-B8E60DD23C77}" type="presParOf" srcId="{7EFE0620-75A4-4A6E-9C8A-B7FE5A78A2D3}" destId="{308E9B32-950D-4858-8062-D5828229EA22}" srcOrd="0" destOrd="0" presId="urn:microsoft.com/office/officeart/2008/layout/LinedList"/>
    <dgm:cxn modelId="{0D2BB730-2B31-45EF-98E2-6FA92FCF7D9F}" type="presParOf" srcId="{7EFE0620-75A4-4A6E-9C8A-B7FE5A78A2D3}" destId="{9849FE58-5B6F-4D6D-BE58-E79967E14956}" srcOrd="1" destOrd="0" presId="urn:microsoft.com/office/officeart/2008/layout/LinedList"/>
    <dgm:cxn modelId="{A878DBEC-BB88-4E87-A5B2-02924E76F56F}" type="presParOf" srcId="{C59129EE-EAA8-48B6-ACBA-FD1D4C95457D}" destId="{1AF890A2-C804-4341-9CE3-D627D6EB11AE}" srcOrd="6" destOrd="0" presId="urn:microsoft.com/office/officeart/2008/layout/LinedList"/>
    <dgm:cxn modelId="{F2275D99-0E87-42A6-ACAD-B83BD8B0533F}" type="presParOf" srcId="{C59129EE-EAA8-48B6-ACBA-FD1D4C95457D}" destId="{5830FD22-147E-4D01-A51A-98062369F946}" srcOrd="7" destOrd="0" presId="urn:microsoft.com/office/officeart/2008/layout/LinedList"/>
    <dgm:cxn modelId="{AC9D0219-5A4C-44C3-9881-5CCE929EB3D8}" type="presParOf" srcId="{5830FD22-147E-4D01-A51A-98062369F946}" destId="{7994EB5E-A6C0-4A20-B0DF-B5DB1CA772B5}" srcOrd="0" destOrd="0" presId="urn:microsoft.com/office/officeart/2008/layout/LinedList"/>
    <dgm:cxn modelId="{BC53CFE6-63B2-4BCF-91A4-0386DB5E146A}" type="presParOf" srcId="{5830FD22-147E-4D01-A51A-98062369F946}" destId="{7B0529DF-DD4B-4FCD-B6DF-3E248EB6897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50198D-B4FB-4D5E-B19C-BA767D34D83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6010B98-8551-4F4C-99CC-E08AB5308810}">
      <dgm:prSet custT="1"/>
      <dgm:spPr/>
      <dgm:t>
        <a:bodyPr anchor="ctr"/>
        <a:lstStyle/>
        <a:p>
          <a:pPr>
            <a:lnSpc>
              <a:spcPct val="150000"/>
            </a:lnSpc>
          </a:pPr>
          <a:endParaRPr lang="en-IN" sz="2200" b="0" i="0" dirty="0">
            <a:latin typeface="Times New Roman" panose="02020603050405020304" pitchFamily="18" charset="0"/>
            <a:cs typeface="Times New Roman" panose="02020603050405020304" pitchFamily="18" charset="0"/>
          </a:endParaRPr>
        </a:p>
        <a:p>
          <a:pPr>
            <a:lnSpc>
              <a:spcPct val="150000"/>
            </a:lnSpc>
          </a:pPr>
          <a:r>
            <a:rPr lang="en-IN" sz="2200" b="0" i="0" dirty="0">
              <a:latin typeface="Times New Roman" panose="02020603050405020304" pitchFamily="18" charset="0"/>
              <a:cs typeface="Times New Roman" panose="02020603050405020304" pitchFamily="18" charset="0"/>
            </a:rPr>
            <a:t>Local variables are declared inside a method, constructor, or block of code.</a:t>
          </a:r>
        </a:p>
        <a:p>
          <a:pPr>
            <a:lnSpc>
              <a:spcPct val="150000"/>
            </a:lnSpc>
          </a:pPr>
          <a:endParaRPr lang="en-US" sz="2200" dirty="0">
            <a:latin typeface="Times New Roman" panose="02020603050405020304" pitchFamily="18" charset="0"/>
            <a:cs typeface="Times New Roman" panose="02020603050405020304" pitchFamily="18" charset="0"/>
          </a:endParaRPr>
        </a:p>
      </dgm:t>
    </dgm:pt>
    <dgm:pt modelId="{1998F22A-023A-406F-87C5-39D6A646FC6A}" type="parTrans" cxnId="{780D44A3-9631-456A-B062-17E372D92E8A}">
      <dgm:prSet/>
      <dgm:spPr/>
      <dgm:t>
        <a:bodyPr/>
        <a:lstStyle/>
        <a:p>
          <a:endParaRPr lang="en-US"/>
        </a:p>
      </dgm:t>
    </dgm:pt>
    <dgm:pt modelId="{786C4AA5-A3F6-4315-A8FD-B5EFDB32C794}" type="sibTrans" cxnId="{780D44A3-9631-456A-B062-17E372D92E8A}">
      <dgm:prSet/>
      <dgm:spPr/>
      <dgm:t>
        <a:bodyPr/>
        <a:lstStyle/>
        <a:p>
          <a:endParaRPr lang="en-US"/>
        </a:p>
      </dgm:t>
    </dgm:pt>
    <dgm:pt modelId="{4719A6D1-C319-4AB8-8FB3-B31825E70D04}">
      <dgm:prSet custT="1"/>
      <dgm:spPr/>
      <dgm:t>
        <a:bodyPr anchor="ctr"/>
        <a:lstStyle/>
        <a:p>
          <a:pPr>
            <a:lnSpc>
              <a:spcPct val="150000"/>
            </a:lnSpc>
          </a:pPr>
          <a:r>
            <a:rPr lang="en-IN" sz="2200" b="0" i="0" dirty="0">
              <a:latin typeface="Times New Roman" panose="02020603050405020304" pitchFamily="18" charset="0"/>
              <a:cs typeface="Times New Roman" panose="02020603050405020304" pitchFamily="18" charset="0"/>
            </a:rPr>
            <a:t>They are only accessible within the method, constructor, or block where they are declared.</a:t>
          </a:r>
          <a:endParaRPr lang="en-US" sz="2200" dirty="0">
            <a:latin typeface="Times New Roman" panose="02020603050405020304" pitchFamily="18" charset="0"/>
            <a:cs typeface="Times New Roman" panose="02020603050405020304" pitchFamily="18" charset="0"/>
          </a:endParaRPr>
        </a:p>
      </dgm:t>
    </dgm:pt>
    <dgm:pt modelId="{52FC90D6-159C-4E3D-976C-D20F37F335F0}" type="parTrans" cxnId="{3AE3DA67-2982-4A6F-8889-136434D3DC88}">
      <dgm:prSet/>
      <dgm:spPr/>
      <dgm:t>
        <a:bodyPr/>
        <a:lstStyle/>
        <a:p>
          <a:endParaRPr lang="en-US"/>
        </a:p>
      </dgm:t>
    </dgm:pt>
    <dgm:pt modelId="{D0A67F80-600A-4CF2-8B3E-57582A303372}" type="sibTrans" cxnId="{3AE3DA67-2982-4A6F-8889-136434D3DC88}">
      <dgm:prSet/>
      <dgm:spPr/>
      <dgm:t>
        <a:bodyPr/>
        <a:lstStyle/>
        <a:p>
          <a:endParaRPr lang="en-US"/>
        </a:p>
      </dgm:t>
    </dgm:pt>
    <dgm:pt modelId="{7228A91C-CB39-43FB-84ED-1A6567F88227}">
      <dgm:prSet custT="1"/>
      <dgm:spPr/>
      <dgm:t>
        <a:bodyPr anchor="ctr"/>
        <a:lstStyle/>
        <a:p>
          <a:pPr>
            <a:lnSpc>
              <a:spcPct val="150000"/>
            </a:lnSpc>
          </a:pPr>
          <a:endParaRPr lang="en-IN" sz="2200" b="0" i="0" dirty="0">
            <a:latin typeface="Times New Roman" panose="02020603050405020304" pitchFamily="18" charset="0"/>
            <a:cs typeface="Times New Roman" panose="02020603050405020304" pitchFamily="18" charset="0"/>
          </a:endParaRPr>
        </a:p>
        <a:p>
          <a:pPr>
            <a:lnSpc>
              <a:spcPct val="150000"/>
            </a:lnSpc>
          </a:pPr>
          <a:r>
            <a:rPr lang="en-IN" sz="2200" b="0" i="0" dirty="0">
              <a:latin typeface="Times New Roman" panose="02020603050405020304" pitchFamily="18" charset="0"/>
              <a:cs typeface="Times New Roman" panose="02020603050405020304" pitchFamily="18" charset="0"/>
            </a:rPr>
            <a:t>Local variables are not accessible outside the method, constructor, or block, and they are destroyed once the method, constructor, or block execution is completed.</a:t>
          </a:r>
        </a:p>
        <a:p>
          <a:pPr>
            <a:lnSpc>
              <a:spcPct val="150000"/>
            </a:lnSpc>
          </a:pPr>
          <a:r>
            <a:rPr lang="en-IN" sz="2200" b="0" i="0" dirty="0">
              <a:latin typeface="Times New Roman" panose="02020603050405020304" pitchFamily="18" charset="0"/>
              <a:cs typeface="Times New Roman" panose="02020603050405020304" pitchFamily="18" charset="0"/>
            </a:rPr>
            <a:t>Local variables must be initialized before they are used.</a:t>
          </a:r>
          <a:endParaRPr lang="en-US" sz="2200" dirty="0">
            <a:latin typeface="Times New Roman" panose="02020603050405020304" pitchFamily="18" charset="0"/>
            <a:cs typeface="Times New Roman" panose="02020603050405020304" pitchFamily="18" charset="0"/>
          </a:endParaRPr>
        </a:p>
      </dgm:t>
    </dgm:pt>
    <dgm:pt modelId="{6180EB2A-72EC-4B53-A06E-1F5781972013}" type="parTrans" cxnId="{4B604FE7-9FD7-414B-B92C-467438032AFC}">
      <dgm:prSet/>
      <dgm:spPr/>
      <dgm:t>
        <a:bodyPr/>
        <a:lstStyle/>
        <a:p>
          <a:endParaRPr lang="en-US"/>
        </a:p>
      </dgm:t>
    </dgm:pt>
    <dgm:pt modelId="{267FD9F0-02B8-44AC-A24B-F8DD33924D06}" type="sibTrans" cxnId="{4B604FE7-9FD7-414B-B92C-467438032AFC}">
      <dgm:prSet/>
      <dgm:spPr/>
      <dgm:t>
        <a:bodyPr/>
        <a:lstStyle/>
        <a:p>
          <a:endParaRPr lang="en-US"/>
        </a:p>
      </dgm:t>
    </dgm:pt>
    <dgm:pt modelId="{96EBB8DF-207F-4153-B920-07463AE7A0DC}">
      <dgm:prSet/>
      <dgm:spPr/>
      <dgm:t>
        <a:bodyPr/>
        <a:lstStyle/>
        <a:p>
          <a:endParaRPr lang="en-US" dirty="0"/>
        </a:p>
      </dgm:t>
    </dgm:pt>
    <dgm:pt modelId="{DBAAB7D9-327A-4DA3-A69A-1B774B6C2250}" type="parTrans" cxnId="{907CFA74-67D6-468C-BF2C-7B8BB6FC2122}">
      <dgm:prSet/>
      <dgm:spPr/>
      <dgm:t>
        <a:bodyPr/>
        <a:lstStyle/>
        <a:p>
          <a:endParaRPr lang="en-US"/>
        </a:p>
      </dgm:t>
    </dgm:pt>
    <dgm:pt modelId="{35D6C076-C9A3-457A-9A17-1719648F79B7}" type="sibTrans" cxnId="{907CFA74-67D6-468C-BF2C-7B8BB6FC2122}">
      <dgm:prSet/>
      <dgm:spPr/>
      <dgm:t>
        <a:bodyPr/>
        <a:lstStyle/>
        <a:p>
          <a:endParaRPr lang="en-US"/>
        </a:p>
      </dgm:t>
    </dgm:pt>
    <dgm:pt modelId="{CBECD39C-BC19-4CDC-88F1-EAF9B35E9BD5}" type="pres">
      <dgm:prSet presAssocID="{E450198D-B4FB-4D5E-B19C-BA767D34D83B}" presName="vert0" presStyleCnt="0">
        <dgm:presLayoutVars>
          <dgm:dir/>
          <dgm:animOne val="branch"/>
          <dgm:animLvl val="lvl"/>
        </dgm:presLayoutVars>
      </dgm:prSet>
      <dgm:spPr/>
    </dgm:pt>
    <dgm:pt modelId="{BC633E29-F23B-4065-8CB8-52214A572846}" type="pres">
      <dgm:prSet presAssocID="{A6010B98-8551-4F4C-99CC-E08AB5308810}" presName="thickLine" presStyleLbl="alignNode1" presStyleIdx="0" presStyleCnt="4"/>
      <dgm:spPr/>
    </dgm:pt>
    <dgm:pt modelId="{A0515F07-682D-429D-B72A-33533AA6DD40}" type="pres">
      <dgm:prSet presAssocID="{A6010B98-8551-4F4C-99CC-E08AB5308810}" presName="horz1" presStyleCnt="0"/>
      <dgm:spPr/>
    </dgm:pt>
    <dgm:pt modelId="{7B6E23C5-CDE9-4BBA-A6BE-EA7185810749}" type="pres">
      <dgm:prSet presAssocID="{A6010B98-8551-4F4C-99CC-E08AB5308810}" presName="tx1" presStyleLbl="revTx" presStyleIdx="0" presStyleCnt="4"/>
      <dgm:spPr/>
    </dgm:pt>
    <dgm:pt modelId="{66303FEF-0412-4ACC-84E9-474945297F1F}" type="pres">
      <dgm:prSet presAssocID="{A6010B98-8551-4F4C-99CC-E08AB5308810}" presName="vert1" presStyleCnt="0"/>
      <dgm:spPr/>
    </dgm:pt>
    <dgm:pt modelId="{468A921C-7246-43F8-AB90-AE8F50CFBE5E}" type="pres">
      <dgm:prSet presAssocID="{4719A6D1-C319-4AB8-8FB3-B31825E70D04}" presName="thickLine" presStyleLbl="alignNode1" presStyleIdx="1" presStyleCnt="4"/>
      <dgm:spPr/>
    </dgm:pt>
    <dgm:pt modelId="{5AA76F7D-0182-44C2-B666-493E5103A241}" type="pres">
      <dgm:prSet presAssocID="{4719A6D1-C319-4AB8-8FB3-B31825E70D04}" presName="horz1" presStyleCnt="0"/>
      <dgm:spPr/>
    </dgm:pt>
    <dgm:pt modelId="{57B8810D-AA8A-4412-A785-D4E05B2B5B84}" type="pres">
      <dgm:prSet presAssocID="{4719A6D1-C319-4AB8-8FB3-B31825E70D04}" presName="tx1" presStyleLbl="revTx" presStyleIdx="1" presStyleCnt="4" custScaleY="102161"/>
      <dgm:spPr/>
    </dgm:pt>
    <dgm:pt modelId="{41A323A7-C7A5-4ED5-95ED-5FE0185AD3FD}" type="pres">
      <dgm:prSet presAssocID="{4719A6D1-C319-4AB8-8FB3-B31825E70D04}" presName="vert1" presStyleCnt="0"/>
      <dgm:spPr/>
    </dgm:pt>
    <dgm:pt modelId="{17EC8988-A2EC-4CD3-9D05-4CA56D971DEE}" type="pres">
      <dgm:prSet presAssocID="{7228A91C-CB39-43FB-84ED-1A6567F88227}" presName="thickLine" presStyleLbl="alignNode1" presStyleIdx="2" presStyleCnt="4"/>
      <dgm:spPr/>
    </dgm:pt>
    <dgm:pt modelId="{C9B14C34-589A-4B08-B9CC-9696A0D9DC80}" type="pres">
      <dgm:prSet presAssocID="{7228A91C-CB39-43FB-84ED-1A6567F88227}" presName="horz1" presStyleCnt="0"/>
      <dgm:spPr/>
    </dgm:pt>
    <dgm:pt modelId="{1DC4FE9B-7267-4FFB-9C14-A861B324F9D3}" type="pres">
      <dgm:prSet presAssocID="{7228A91C-CB39-43FB-84ED-1A6567F88227}" presName="tx1" presStyleLbl="revTx" presStyleIdx="2" presStyleCnt="4" custScaleY="151425"/>
      <dgm:spPr/>
    </dgm:pt>
    <dgm:pt modelId="{E5CB1BDD-4949-4752-BC36-195EBDD35A76}" type="pres">
      <dgm:prSet presAssocID="{7228A91C-CB39-43FB-84ED-1A6567F88227}" presName="vert1" presStyleCnt="0"/>
      <dgm:spPr/>
    </dgm:pt>
    <dgm:pt modelId="{385F1E8A-6B2D-4010-B6DC-B8C4CBA3761A}" type="pres">
      <dgm:prSet presAssocID="{96EBB8DF-207F-4153-B920-07463AE7A0DC}" presName="thickLine" presStyleLbl="alignNode1" presStyleIdx="3" presStyleCnt="4"/>
      <dgm:spPr/>
    </dgm:pt>
    <dgm:pt modelId="{03C05E64-4AAA-47A3-92F8-59884D0AA6CA}" type="pres">
      <dgm:prSet presAssocID="{96EBB8DF-207F-4153-B920-07463AE7A0DC}" presName="horz1" presStyleCnt="0"/>
      <dgm:spPr/>
    </dgm:pt>
    <dgm:pt modelId="{62BC5537-434C-4BD4-BA3F-AFBDB68E980B}" type="pres">
      <dgm:prSet presAssocID="{96EBB8DF-207F-4153-B920-07463AE7A0DC}" presName="tx1" presStyleLbl="revTx" presStyleIdx="3" presStyleCnt="4" custLinFactNeighborY="27093"/>
      <dgm:spPr/>
    </dgm:pt>
    <dgm:pt modelId="{5F92B467-5B2D-465A-B7CE-4D65DEF11AFE}" type="pres">
      <dgm:prSet presAssocID="{96EBB8DF-207F-4153-B920-07463AE7A0DC}" presName="vert1" presStyleCnt="0"/>
      <dgm:spPr/>
    </dgm:pt>
  </dgm:ptLst>
  <dgm:cxnLst>
    <dgm:cxn modelId="{A76BDB01-62A6-40C5-92CB-DE32652E656F}" type="presOf" srcId="{E450198D-B4FB-4D5E-B19C-BA767D34D83B}" destId="{CBECD39C-BC19-4CDC-88F1-EAF9B35E9BD5}" srcOrd="0" destOrd="0" presId="urn:microsoft.com/office/officeart/2008/layout/LinedList"/>
    <dgm:cxn modelId="{67EF4017-5D42-43DB-A6CB-68B0B56E5951}" type="presOf" srcId="{96EBB8DF-207F-4153-B920-07463AE7A0DC}" destId="{62BC5537-434C-4BD4-BA3F-AFBDB68E980B}" srcOrd="0" destOrd="0" presId="urn:microsoft.com/office/officeart/2008/layout/LinedList"/>
    <dgm:cxn modelId="{B3B43445-4261-4CC3-80CC-633105362B2E}" type="presOf" srcId="{7228A91C-CB39-43FB-84ED-1A6567F88227}" destId="{1DC4FE9B-7267-4FFB-9C14-A861B324F9D3}" srcOrd="0" destOrd="0" presId="urn:microsoft.com/office/officeart/2008/layout/LinedList"/>
    <dgm:cxn modelId="{3AE3DA67-2982-4A6F-8889-136434D3DC88}" srcId="{E450198D-B4FB-4D5E-B19C-BA767D34D83B}" destId="{4719A6D1-C319-4AB8-8FB3-B31825E70D04}" srcOrd="1" destOrd="0" parTransId="{52FC90D6-159C-4E3D-976C-D20F37F335F0}" sibTransId="{D0A67F80-600A-4CF2-8B3E-57582A303372}"/>
    <dgm:cxn modelId="{907CFA74-67D6-468C-BF2C-7B8BB6FC2122}" srcId="{E450198D-B4FB-4D5E-B19C-BA767D34D83B}" destId="{96EBB8DF-207F-4153-B920-07463AE7A0DC}" srcOrd="3" destOrd="0" parTransId="{DBAAB7D9-327A-4DA3-A69A-1B774B6C2250}" sibTransId="{35D6C076-C9A3-457A-9A17-1719648F79B7}"/>
    <dgm:cxn modelId="{780D44A3-9631-456A-B062-17E372D92E8A}" srcId="{E450198D-B4FB-4D5E-B19C-BA767D34D83B}" destId="{A6010B98-8551-4F4C-99CC-E08AB5308810}" srcOrd="0" destOrd="0" parTransId="{1998F22A-023A-406F-87C5-39D6A646FC6A}" sibTransId="{786C4AA5-A3F6-4315-A8FD-B5EFDB32C794}"/>
    <dgm:cxn modelId="{CA9928A8-946A-4D3E-9343-0F5C95E8EDFD}" type="presOf" srcId="{A6010B98-8551-4F4C-99CC-E08AB5308810}" destId="{7B6E23C5-CDE9-4BBA-A6BE-EA7185810749}" srcOrd="0" destOrd="0" presId="urn:microsoft.com/office/officeart/2008/layout/LinedList"/>
    <dgm:cxn modelId="{13E260D1-FC9A-402C-9A8E-71996CD6EFA2}" type="presOf" srcId="{4719A6D1-C319-4AB8-8FB3-B31825E70D04}" destId="{57B8810D-AA8A-4412-A785-D4E05B2B5B84}" srcOrd="0" destOrd="0" presId="urn:microsoft.com/office/officeart/2008/layout/LinedList"/>
    <dgm:cxn modelId="{4B604FE7-9FD7-414B-B92C-467438032AFC}" srcId="{E450198D-B4FB-4D5E-B19C-BA767D34D83B}" destId="{7228A91C-CB39-43FB-84ED-1A6567F88227}" srcOrd="2" destOrd="0" parTransId="{6180EB2A-72EC-4B53-A06E-1F5781972013}" sibTransId="{267FD9F0-02B8-44AC-A24B-F8DD33924D06}"/>
    <dgm:cxn modelId="{891EF19F-D6DC-42B2-A271-CBB1D4A4FF08}" type="presParOf" srcId="{CBECD39C-BC19-4CDC-88F1-EAF9B35E9BD5}" destId="{BC633E29-F23B-4065-8CB8-52214A572846}" srcOrd="0" destOrd="0" presId="urn:microsoft.com/office/officeart/2008/layout/LinedList"/>
    <dgm:cxn modelId="{8BA82120-E4BC-470E-B2CC-9AB7E4C84C57}" type="presParOf" srcId="{CBECD39C-BC19-4CDC-88F1-EAF9B35E9BD5}" destId="{A0515F07-682D-429D-B72A-33533AA6DD40}" srcOrd="1" destOrd="0" presId="urn:microsoft.com/office/officeart/2008/layout/LinedList"/>
    <dgm:cxn modelId="{1418F11B-697B-4016-8115-E569AB41528D}" type="presParOf" srcId="{A0515F07-682D-429D-B72A-33533AA6DD40}" destId="{7B6E23C5-CDE9-4BBA-A6BE-EA7185810749}" srcOrd="0" destOrd="0" presId="urn:microsoft.com/office/officeart/2008/layout/LinedList"/>
    <dgm:cxn modelId="{723E4072-0122-4EB2-B7EF-DC1ADDBCD835}" type="presParOf" srcId="{A0515F07-682D-429D-B72A-33533AA6DD40}" destId="{66303FEF-0412-4ACC-84E9-474945297F1F}" srcOrd="1" destOrd="0" presId="urn:microsoft.com/office/officeart/2008/layout/LinedList"/>
    <dgm:cxn modelId="{2F993D79-19BC-4C22-B41B-D7A0D4252723}" type="presParOf" srcId="{CBECD39C-BC19-4CDC-88F1-EAF9B35E9BD5}" destId="{468A921C-7246-43F8-AB90-AE8F50CFBE5E}" srcOrd="2" destOrd="0" presId="urn:microsoft.com/office/officeart/2008/layout/LinedList"/>
    <dgm:cxn modelId="{521687B3-DD3C-4EFF-AEEA-6DB5343F3B78}" type="presParOf" srcId="{CBECD39C-BC19-4CDC-88F1-EAF9B35E9BD5}" destId="{5AA76F7D-0182-44C2-B666-493E5103A241}" srcOrd="3" destOrd="0" presId="urn:microsoft.com/office/officeart/2008/layout/LinedList"/>
    <dgm:cxn modelId="{4D755B8C-0306-4A23-A0B5-F4D0BFD812AB}" type="presParOf" srcId="{5AA76F7D-0182-44C2-B666-493E5103A241}" destId="{57B8810D-AA8A-4412-A785-D4E05B2B5B84}" srcOrd="0" destOrd="0" presId="urn:microsoft.com/office/officeart/2008/layout/LinedList"/>
    <dgm:cxn modelId="{6A1E7E1C-1784-4AD8-96A7-5415CA5C9EF4}" type="presParOf" srcId="{5AA76F7D-0182-44C2-B666-493E5103A241}" destId="{41A323A7-C7A5-4ED5-95ED-5FE0185AD3FD}" srcOrd="1" destOrd="0" presId="urn:microsoft.com/office/officeart/2008/layout/LinedList"/>
    <dgm:cxn modelId="{FF8AB357-BC76-4326-AA7F-84F9438EEFFE}" type="presParOf" srcId="{CBECD39C-BC19-4CDC-88F1-EAF9B35E9BD5}" destId="{17EC8988-A2EC-4CD3-9D05-4CA56D971DEE}" srcOrd="4" destOrd="0" presId="urn:microsoft.com/office/officeart/2008/layout/LinedList"/>
    <dgm:cxn modelId="{C4B6890D-6AF2-4660-B1AC-D475F0D07C23}" type="presParOf" srcId="{CBECD39C-BC19-4CDC-88F1-EAF9B35E9BD5}" destId="{C9B14C34-589A-4B08-B9CC-9696A0D9DC80}" srcOrd="5" destOrd="0" presId="urn:microsoft.com/office/officeart/2008/layout/LinedList"/>
    <dgm:cxn modelId="{48236087-8AAC-45A5-BBE1-219825615518}" type="presParOf" srcId="{C9B14C34-589A-4B08-B9CC-9696A0D9DC80}" destId="{1DC4FE9B-7267-4FFB-9C14-A861B324F9D3}" srcOrd="0" destOrd="0" presId="urn:microsoft.com/office/officeart/2008/layout/LinedList"/>
    <dgm:cxn modelId="{F9D3135A-1F9B-4A64-85C9-021290E0B3A4}" type="presParOf" srcId="{C9B14C34-589A-4B08-B9CC-9696A0D9DC80}" destId="{E5CB1BDD-4949-4752-BC36-195EBDD35A76}" srcOrd="1" destOrd="0" presId="urn:microsoft.com/office/officeart/2008/layout/LinedList"/>
    <dgm:cxn modelId="{0BFBA6C2-E840-4E41-801B-CAC4DA4CF6A4}" type="presParOf" srcId="{CBECD39C-BC19-4CDC-88F1-EAF9B35E9BD5}" destId="{385F1E8A-6B2D-4010-B6DC-B8C4CBA3761A}" srcOrd="6" destOrd="0" presId="urn:microsoft.com/office/officeart/2008/layout/LinedList"/>
    <dgm:cxn modelId="{04E7AA75-7DE2-4557-B217-65A8A87D5EE7}" type="presParOf" srcId="{CBECD39C-BC19-4CDC-88F1-EAF9B35E9BD5}" destId="{03C05E64-4AAA-47A3-92F8-59884D0AA6CA}" srcOrd="7" destOrd="0" presId="urn:microsoft.com/office/officeart/2008/layout/LinedList"/>
    <dgm:cxn modelId="{38683918-654E-4A75-9953-C80C777802D9}" type="presParOf" srcId="{03C05E64-4AAA-47A3-92F8-59884D0AA6CA}" destId="{62BC5537-434C-4BD4-BA3F-AFBDB68E980B}" srcOrd="0" destOrd="0" presId="urn:microsoft.com/office/officeart/2008/layout/LinedList"/>
    <dgm:cxn modelId="{28355529-67A5-43E4-81D7-5DC739CBFD92}" type="presParOf" srcId="{03C05E64-4AAA-47A3-92F8-59884D0AA6CA}" destId="{5F92B467-5B2D-465A-B7CE-4D65DEF11AF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8471-6C79-41F4-8402-BE7E41CC1B9E}">
      <dsp:nvSpPr>
        <dsp:cNvPr id="0" name=""/>
        <dsp:cNvSpPr/>
      </dsp:nvSpPr>
      <dsp:spPr>
        <a:xfrm>
          <a:off x="139707" y="3928"/>
          <a:ext cx="1908502" cy="11451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Simple</a:t>
          </a:r>
          <a:endParaRPr lang="en-US" sz="2200" kern="1200" dirty="0"/>
        </a:p>
      </dsp:txBody>
      <dsp:txXfrm>
        <a:off x="139707" y="3928"/>
        <a:ext cx="1908502" cy="1145101"/>
      </dsp:txXfrm>
    </dsp:sp>
    <dsp:sp modelId="{23065CD6-A527-45EC-A7A4-304C9840F27C}">
      <dsp:nvSpPr>
        <dsp:cNvPr id="0" name=""/>
        <dsp:cNvSpPr/>
      </dsp:nvSpPr>
      <dsp:spPr>
        <a:xfrm>
          <a:off x="2239060" y="3928"/>
          <a:ext cx="1908502" cy="114510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Secure</a:t>
          </a:r>
          <a:endParaRPr lang="en-US" sz="2200" kern="1200"/>
        </a:p>
      </dsp:txBody>
      <dsp:txXfrm>
        <a:off x="2239060" y="3928"/>
        <a:ext cx="1908502" cy="1145101"/>
      </dsp:txXfrm>
    </dsp:sp>
    <dsp:sp modelId="{F0BD7FD2-E293-47C3-A1BA-D957FAE2B26E}">
      <dsp:nvSpPr>
        <dsp:cNvPr id="0" name=""/>
        <dsp:cNvSpPr/>
      </dsp:nvSpPr>
      <dsp:spPr>
        <a:xfrm>
          <a:off x="4338413" y="3928"/>
          <a:ext cx="1908502" cy="114510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Portable</a:t>
          </a:r>
          <a:endParaRPr lang="en-US" sz="2200" kern="1200"/>
        </a:p>
      </dsp:txBody>
      <dsp:txXfrm>
        <a:off x="4338413" y="3928"/>
        <a:ext cx="1908502" cy="1145101"/>
      </dsp:txXfrm>
    </dsp:sp>
    <dsp:sp modelId="{6359004B-85F2-4136-B2E6-D3ADF204D4E0}">
      <dsp:nvSpPr>
        <dsp:cNvPr id="0" name=""/>
        <dsp:cNvSpPr/>
      </dsp:nvSpPr>
      <dsp:spPr>
        <a:xfrm>
          <a:off x="139707" y="1339880"/>
          <a:ext cx="1908502" cy="114510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Object-oriented</a:t>
          </a:r>
          <a:endParaRPr lang="en-US" sz="2200" kern="1200" dirty="0"/>
        </a:p>
      </dsp:txBody>
      <dsp:txXfrm>
        <a:off x="139707" y="1339880"/>
        <a:ext cx="1908502" cy="1145101"/>
      </dsp:txXfrm>
    </dsp:sp>
    <dsp:sp modelId="{F7E157E3-3636-451F-9BA4-4988B3B290A7}">
      <dsp:nvSpPr>
        <dsp:cNvPr id="0" name=""/>
        <dsp:cNvSpPr/>
      </dsp:nvSpPr>
      <dsp:spPr>
        <a:xfrm>
          <a:off x="2239060" y="1339880"/>
          <a:ext cx="1908502" cy="114510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Robust</a:t>
          </a:r>
          <a:endParaRPr lang="en-US" sz="2200" kern="1200"/>
        </a:p>
      </dsp:txBody>
      <dsp:txXfrm>
        <a:off x="2239060" y="1339880"/>
        <a:ext cx="1908502" cy="1145101"/>
      </dsp:txXfrm>
    </dsp:sp>
    <dsp:sp modelId="{81846162-AFA2-4D35-B11C-778A9D49FC74}">
      <dsp:nvSpPr>
        <dsp:cNvPr id="0" name=""/>
        <dsp:cNvSpPr/>
      </dsp:nvSpPr>
      <dsp:spPr>
        <a:xfrm>
          <a:off x="4338413" y="1339880"/>
          <a:ext cx="1908502" cy="11451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Multithreaded</a:t>
          </a:r>
          <a:endParaRPr lang="en-US" sz="2200" kern="1200"/>
        </a:p>
      </dsp:txBody>
      <dsp:txXfrm>
        <a:off x="4338413" y="1339880"/>
        <a:ext cx="1908502" cy="1145101"/>
      </dsp:txXfrm>
    </dsp:sp>
    <dsp:sp modelId="{637390AE-9844-4D3F-A6B0-B3D91D3EE321}">
      <dsp:nvSpPr>
        <dsp:cNvPr id="0" name=""/>
        <dsp:cNvSpPr/>
      </dsp:nvSpPr>
      <dsp:spPr>
        <a:xfrm>
          <a:off x="139707" y="2675832"/>
          <a:ext cx="1908502" cy="114510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Architecture-neutral</a:t>
          </a:r>
          <a:endParaRPr lang="en-US" sz="2200" kern="1200"/>
        </a:p>
      </dsp:txBody>
      <dsp:txXfrm>
        <a:off x="139707" y="2675832"/>
        <a:ext cx="1908502" cy="1145101"/>
      </dsp:txXfrm>
    </dsp:sp>
    <dsp:sp modelId="{70984D98-9C71-43D4-851D-7AC3EAAFE79A}">
      <dsp:nvSpPr>
        <dsp:cNvPr id="0" name=""/>
        <dsp:cNvSpPr/>
      </dsp:nvSpPr>
      <dsp:spPr>
        <a:xfrm>
          <a:off x="2239060" y="2675832"/>
          <a:ext cx="1908502" cy="114510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Interpreted</a:t>
          </a:r>
          <a:endParaRPr lang="en-US" sz="2200" kern="1200"/>
        </a:p>
      </dsp:txBody>
      <dsp:txXfrm>
        <a:off x="2239060" y="2675832"/>
        <a:ext cx="1908502" cy="1145101"/>
      </dsp:txXfrm>
    </dsp:sp>
    <dsp:sp modelId="{12A8B5A3-CE51-4D3F-B02B-D495A78B9993}">
      <dsp:nvSpPr>
        <dsp:cNvPr id="0" name=""/>
        <dsp:cNvSpPr/>
      </dsp:nvSpPr>
      <dsp:spPr>
        <a:xfrm>
          <a:off x="4338413" y="2675832"/>
          <a:ext cx="1908502" cy="114510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High performance</a:t>
          </a:r>
          <a:endParaRPr lang="en-US" sz="2200" kern="1200"/>
        </a:p>
      </dsp:txBody>
      <dsp:txXfrm>
        <a:off x="4338413" y="2675832"/>
        <a:ext cx="1908502" cy="1145101"/>
      </dsp:txXfrm>
    </dsp:sp>
    <dsp:sp modelId="{F186729F-1887-4F1F-B95E-71FBBCD2CAE1}">
      <dsp:nvSpPr>
        <dsp:cNvPr id="0" name=""/>
        <dsp:cNvSpPr/>
      </dsp:nvSpPr>
      <dsp:spPr>
        <a:xfrm>
          <a:off x="1189383" y="4011784"/>
          <a:ext cx="1908502" cy="114510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Distributed</a:t>
          </a:r>
          <a:endParaRPr lang="en-US" sz="2200" kern="1200" dirty="0"/>
        </a:p>
      </dsp:txBody>
      <dsp:txXfrm>
        <a:off x="1189383" y="4011784"/>
        <a:ext cx="1908502" cy="1145101"/>
      </dsp:txXfrm>
    </dsp:sp>
    <dsp:sp modelId="{F18E1995-0205-4B04-983C-1D0ECEC1FD0D}">
      <dsp:nvSpPr>
        <dsp:cNvPr id="0" name=""/>
        <dsp:cNvSpPr/>
      </dsp:nvSpPr>
      <dsp:spPr>
        <a:xfrm>
          <a:off x="3288737" y="4011784"/>
          <a:ext cx="1908502" cy="11451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Dynamic</a:t>
          </a:r>
          <a:endParaRPr lang="en-US" sz="2200" kern="1200"/>
        </a:p>
      </dsp:txBody>
      <dsp:txXfrm>
        <a:off x="3288737" y="4011784"/>
        <a:ext cx="1908502" cy="1145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B6384-97F2-4368-A129-21F92CB06187}">
      <dsp:nvSpPr>
        <dsp:cNvPr id="0" name=""/>
        <dsp:cNvSpPr/>
      </dsp:nvSpPr>
      <dsp:spPr>
        <a:xfrm>
          <a:off x="0" y="1086"/>
          <a:ext cx="6160681"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C2D0A46-CB5C-48B9-A9E8-B14ECE2B5A0D}">
      <dsp:nvSpPr>
        <dsp:cNvPr id="0" name=""/>
        <dsp:cNvSpPr/>
      </dsp:nvSpPr>
      <dsp:spPr>
        <a:xfrm>
          <a:off x="0" y="1086"/>
          <a:ext cx="6160681" cy="1103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15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Java is simple because, professional programmers to learn and use efficiently.</a:t>
          </a:r>
          <a:endParaRPr lang="en-US" sz="2000" kern="1200" dirty="0">
            <a:latin typeface="Times New Roman" panose="02020603050405020304" pitchFamily="18" charset="0"/>
            <a:cs typeface="Times New Roman" panose="02020603050405020304" pitchFamily="18" charset="0"/>
          </a:endParaRPr>
        </a:p>
      </dsp:txBody>
      <dsp:txXfrm>
        <a:off x="0" y="1086"/>
        <a:ext cx="6160681" cy="1103995"/>
      </dsp:txXfrm>
    </dsp:sp>
    <dsp:sp modelId="{F833A65A-FF7D-4915-8A4D-47DC6C3D82BC}">
      <dsp:nvSpPr>
        <dsp:cNvPr id="0" name=""/>
        <dsp:cNvSpPr/>
      </dsp:nvSpPr>
      <dsp:spPr>
        <a:xfrm>
          <a:off x="0" y="1105082"/>
          <a:ext cx="6160681" cy="0"/>
        </a:xfrm>
        <a:prstGeom prst="line">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CDA4313-9DD8-4A99-B2DB-422315E6634C}">
      <dsp:nvSpPr>
        <dsp:cNvPr id="0" name=""/>
        <dsp:cNvSpPr/>
      </dsp:nvSpPr>
      <dsp:spPr>
        <a:xfrm>
          <a:off x="0" y="1105082"/>
          <a:ext cx="6160681" cy="1103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15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Java inherits the syntax of C/C++ and many of the object-oriented features of C++.</a:t>
          </a:r>
          <a:endParaRPr lang="en-US" sz="2000" kern="1200" dirty="0">
            <a:latin typeface="Times New Roman" panose="02020603050405020304" pitchFamily="18" charset="0"/>
            <a:cs typeface="Times New Roman" panose="02020603050405020304" pitchFamily="18" charset="0"/>
          </a:endParaRPr>
        </a:p>
      </dsp:txBody>
      <dsp:txXfrm>
        <a:off x="0" y="1105082"/>
        <a:ext cx="6160681" cy="1103995"/>
      </dsp:txXfrm>
    </dsp:sp>
    <dsp:sp modelId="{B46DD2DE-9B55-4524-96F3-D247E0CDE191}">
      <dsp:nvSpPr>
        <dsp:cNvPr id="0" name=""/>
        <dsp:cNvSpPr/>
      </dsp:nvSpPr>
      <dsp:spPr>
        <a:xfrm>
          <a:off x="0" y="2209077"/>
          <a:ext cx="6160681" cy="0"/>
        </a:xfrm>
        <a:prstGeom prst="line">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08E9B32-950D-4858-8062-D5828229EA22}">
      <dsp:nvSpPr>
        <dsp:cNvPr id="0" name=""/>
        <dsp:cNvSpPr/>
      </dsp:nvSpPr>
      <dsp:spPr>
        <a:xfrm>
          <a:off x="0" y="2209077"/>
          <a:ext cx="6160681" cy="1103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15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Java language is considerably simpler than C++.</a:t>
          </a:r>
          <a:endParaRPr lang="en-US" sz="2000" kern="1200" dirty="0">
            <a:latin typeface="Times New Roman" panose="02020603050405020304" pitchFamily="18" charset="0"/>
            <a:cs typeface="Times New Roman" panose="02020603050405020304" pitchFamily="18" charset="0"/>
          </a:endParaRPr>
        </a:p>
      </dsp:txBody>
      <dsp:txXfrm>
        <a:off x="0" y="2209077"/>
        <a:ext cx="6160681" cy="1103995"/>
      </dsp:txXfrm>
    </dsp:sp>
    <dsp:sp modelId="{1AF890A2-C804-4341-9CE3-D627D6EB11AE}">
      <dsp:nvSpPr>
        <dsp:cNvPr id="0" name=""/>
        <dsp:cNvSpPr/>
      </dsp:nvSpPr>
      <dsp:spPr>
        <a:xfrm>
          <a:off x="0" y="2980707"/>
          <a:ext cx="6160681" cy="0"/>
        </a:xfrm>
        <a:prstGeom prst="lin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994EB5E-A6C0-4A20-B0DF-B5DB1CA772B5}">
      <dsp:nvSpPr>
        <dsp:cNvPr id="0" name=""/>
        <dsp:cNvSpPr/>
      </dsp:nvSpPr>
      <dsp:spPr>
        <a:xfrm>
          <a:off x="6016" y="2955533"/>
          <a:ext cx="6154664" cy="152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15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Confusing features such as operator overloading have been eliminated, as have independent functions, global variables, </a:t>
          </a:r>
          <a:r>
            <a:rPr lang="en-IN" sz="2000" kern="1200" dirty="0" err="1">
              <a:latin typeface="Times New Roman" panose="02020603050405020304" pitchFamily="18" charset="0"/>
              <a:cs typeface="Times New Roman" panose="02020603050405020304" pitchFamily="18" charset="0"/>
            </a:rPr>
            <a:t>goto</a:t>
          </a:r>
          <a:r>
            <a:rPr lang="en-IN" sz="2000" kern="1200" dirty="0">
              <a:latin typeface="Times New Roman" panose="02020603050405020304" pitchFamily="18" charset="0"/>
              <a:cs typeface="Times New Roman" panose="02020603050405020304" pitchFamily="18" charset="0"/>
            </a:rPr>
            <a:t> statement, structures and pointers.</a:t>
          </a:r>
          <a:endParaRPr lang="en-US" sz="2000" kern="1200" dirty="0">
            <a:latin typeface="Times New Roman" panose="02020603050405020304" pitchFamily="18" charset="0"/>
            <a:cs typeface="Times New Roman" panose="02020603050405020304" pitchFamily="18" charset="0"/>
          </a:endParaRPr>
        </a:p>
      </dsp:txBody>
      <dsp:txXfrm>
        <a:off x="6016" y="2955533"/>
        <a:ext cx="6154664" cy="1527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3E29-F23B-4065-8CB8-52214A572846}">
      <dsp:nvSpPr>
        <dsp:cNvPr id="0" name=""/>
        <dsp:cNvSpPr/>
      </dsp:nvSpPr>
      <dsp:spPr>
        <a:xfrm>
          <a:off x="0" y="63"/>
          <a:ext cx="69520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6E23C5-CDE9-4BBA-A6BE-EA7185810749}">
      <dsp:nvSpPr>
        <dsp:cNvPr id="0" name=""/>
        <dsp:cNvSpPr/>
      </dsp:nvSpPr>
      <dsp:spPr>
        <a:xfrm>
          <a:off x="0" y="63"/>
          <a:ext cx="6952081" cy="962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150000"/>
            </a:lnSpc>
            <a:spcBef>
              <a:spcPct val="0"/>
            </a:spcBef>
            <a:spcAft>
              <a:spcPct val="35000"/>
            </a:spcAft>
            <a:buNone/>
          </a:pPr>
          <a:endParaRPr lang="en-IN" sz="2200" b="0" i="0" kern="1200" dirty="0">
            <a:latin typeface="Times New Roman" panose="02020603050405020304" pitchFamily="18" charset="0"/>
            <a:cs typeface="Times New Roman" panose="02020603050405020304" pitchFamily="18" charset="0"/>
          </a:endParaRPr>
        </a:p>
        <a:p>
          <a:pPr marL="0" lvl="0" indent="0" algn="l" defTabSz="977900">
            <a:lnSpc>
              <a:spcPct val="150000"/>
            </a:lnSpc>
            <a:spcBef>
              <a:spcPct val="0"/>
            </a:spcBef>
            <a:spcAft>
              <a:spcPct val="35000"/>
            </a:spcAft>
            <a:buNone/>
          </a:pPr>
          <a:r>
            <a:rPr lang="en-IN" sz="2200" b="0" i="0" kern="1200" dirty="0">
              <a:latin typeface="Times New Roman" panose="02020603050405020304" pitchFamily="18" charset="0"/>
              <a:cs typeface="Times New Roman" panose="02020603050405020304" pitchFamily="18" charset="0"/>
            </a:rPr>
            <a:t>Local variables are declared inside a method, constructor, or block of code.</a:t>
          </a:r>
        </a:p>
        <a:p>
          <a:pPr marL="0" lvl="0" indent="0" algn="l" defTabSz="977900">
            <a:lnSpc>
              <a:spcPct val="150000"/>
            </a:lnSpc>
            <a:spcBef>
              <a:spcPct val="0"/>
            </a:spcBef>
            <a:spcAft>
              <a:spcPct val="35000"/>
            </a:spcAft>
            <a:buNone/>
          </a:pPr>
          <a:endParaRPr lang="en-US" sz="2200" kern="1200" dirty="0">
            <a:latin typeface="Times New Roman" panose="02020603050405020304" pitchFamily="18" charset="0"/>
            <a:cs typeface="Times New Roman" panose="02020603050405020304" pitchFamily="18" charset="0"/>
          </a:endParaRPr>
        </a:p>
      </dsp:txBody>
      <dsp:txXfrm>
        <a:off x="0" y="63"/>
        <a:ext cx="6952081" cy="962652"/>
      </dsp:txXfrm>
    </dsp:sp>
    <dsp:sp modelId="{468A921C-7246-43F8-AB90-AE8F50CFBE5E}">
      <dsp:nvSpPr>
        <dsp:cNvPr id="0" name=""/>
        <dsp:cNvSpPr/>
      </dsp:nvSpPr>
      <dsp:spPr>
        <a:xfrm>
          <a:off x="0" y="962716"/>
          <a:ext cx="695208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B8810D-AA8A-4412-A785-D4E05B2B5B84}">
      <dsp:nvSpPr>
        <dsp:cNvPr id="0" name=""/>
        <dsp:cNvSpPr/>
      </dsp:nvSpPr>
      <dsp:spPr>
        <a:xfrm>
          <a:off x="0" y="962716"/>
          <a:ext cx="6945291" cy="98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150000"/>
            </a:lnSpc>
            <a:spcBef>
              <a:spcPct val="0"/>
            </a:spcBef>
            <a:spcAft>
              <a:spcPct val="35000"/>
            </a:spcAft>
            <a:buNone/>
          </a:pPr>
          <a:r>
            <a:rPr lang="en-IN" sz="2200" b="0" i="0" kern="1200" dirty="0">
              <a:latin typeface="Times New Roman" panose="02020603050405020304" pitchFamily="18" charset="0"/>
              <a:cs typeface="Times New Roman" panose="02020603050405020304" pitchFamily="18" charset="0"/>
            </a:rPr>
            <a:t>They are only accessible within the method, constructor, or block where they are declared.</a:t>
          </a:r>
          <a:endParaRPr lang="en-US" sz="2200" kern="1200" dirty="0">
            <a:latin typeface="Times New Roman" panose="02020603050405020304" pitchFamily="18" charset="0"/>
            <a:cs typeface="Times New Roman" panose="02020603050405020304" pitchFamily="18" charset="0"/>
          </a:endParaRPr>
        </a:p>
      </dsp:txBody>
      <dsp:txXfrm>
        <a:off x="0" y="962716"/>
        <a:ext cx="6945291" cy="983455"/>
      </dsp:txXfrm>
    </dsp:sp>
    <dsp:sp modelId="{17EC8988-A2EC-4CD3-9D05-4CA56D971DEE}">
      <dsp:nvSpPr>
        <dsp:cNvPr id="0" name=""/>
        <dsp:cNvSpPr/>
      </dsp:nvSpPr>
      <dsp:spPr>
        <a:xfrm>
          <a:off x="0" y="1946171"/>
          <a:ext cx="695208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4FE9B-7267-4FFB-9C14-A861B324F9D3}">
      <dsp:nvSpPr>
        <dsp:cNvPr id="0" name=""/>
        <dsp:cNvSpPr/>
      </dsp:nvSpPr>
      <dsp:spPr>
        <a:xfrm>
          <a:off x="0" y="1946171"/>
          <a:ext cx="6945291" cy="1457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150000"/>
            </a:lnSpc>
            <a:spcBef>
              <a:spcPct val="0"/>
            </a:spcBef>
            <a:spcAft>
              <a:spcPct val="35000"/>
            </a:spcAft>
            <a:buNone/>
          </a:pPr>
          <a:endParaRPr lang="en-IN" sz="2200" b="0" i="0" kern="1200" dirty="0">
            <a:latin typeface="Times New Roman" panose="02020603050405020304" pitchFamily="18" charset="0"/>
            <a:cs typeface="Times New Roman" panose="02020603050405020304" pitchFamily="18" charset="0"/>
          </a:endParaRPr>
        </a:p>
        <a:p>
          <a:pPr marL="0" lvl="0" indent="0" algn="l" defTabSz="977900">
            <a:lnSpc>
              <a:spcPct val="150000"/>
            </a:lnSpc>
            <a:spcBef>
              <a:spcPct val="0"/>
            </a:spcBef>
            <a:spcAft>
              <a:spcPct val="35000"/>
            </a:spcAft>
            <a:buNone/>
          </a:pPr>
          <a:r>
            <a:rPr lang="en-IN" sz="2200" b="0" i="0" kern="1200" dirty="0">
              <a:latin typeface="Times New Roman" panose="02020603050405020304" pitchFamily="18" charset="0"/>
              <a:cs typeface="Times New Roman" panose="02020603050405020304" pitchFamily="18" charset="0"/>
            </a:rPr>
            <a:t>Local variables are not accessible outside the method, constructor, or block, and they are destroyed once the method, constructor, or block execution is completed.</a:t>
          </a:r>
        </a:p>
        <a:p>
          <a:pPr marL="0" lvl="0" indent="0" algn="l" defTabSz="977900">
            <a:lnSpc>
              <a:spcPct val="150000"/>
            </a:lnSpc>
            <a:spcBef>
              <a:spcPct val="0"/>
            </a:spcBef>
            <a:spcAft>
              <a:spcPct val="35000"/>
            </a:spcAft>
            <a:buNone/>
          </a:pPr>
          <a:r>
            <a:rPr lang="en-IN" sz="2200" b="0" i="0" kern="1200" dirty="0">
              <a:latin typeface="Times New Roman" panose="02020603050405020304" pitchFamily="18" charset="0"/>
              <a:cs typeface="Times New Roman" panose="02020603050405020304" pitchFamily="18" charset="0"/>
            </a:rPr>
            <a:t>Local variables must be initialized before they are used.</a:t>
          </a:r>
          <a:endParaRPr lang="en-US" sz="2200" kern="1200" dirty="0">
            <a:latin typeface="Times New Roman" panose="02020603050405020304" pitchFamily="18" charset="0"/>
            <a:cs typeface="Times New Roman" panose="02020603050405020304" pitchFamily="18" charset="0"/>
          </a:endParaRPr>
        </a:p>
      </dsp:txBody>
      <dsp:txXfrm>
        <a:off x="0" y="1946171"/>
        <a:ext cx="6945291" cy="1457697"/>
      </dsp:txXfrm>
    </dsp:sp>
    <dsp:sp modelId="{385F1E8A-6B2D-4010-B6DC-B8C4CBA3761A}">
      <dsp:nvSpPr>
        <dsp:cNvPr id="0" name=""/>
        <dsp:cNvSpPr/>
      </dsp:nvSpPr>
      <dsp:spPr>
        <a:xfrm>
          <a:off x="0" y="3403868"/>
          <a:ext cx="69520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C5537-434C-4BD4-BA3F-AFBDB68E980B}">
      <dsp:nvSpPr>
        <dsp:cNvPr id="0" name=""/>
        <dsp:cNvSpPr/>
      </dsp:nvSpPr>
      <dsp:spPr>
        <a:xfrm>
          <a:off x="0" y="3403932"/>
          <a:ext cx="6952081" cy="962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endParaRPr lang="en-US" sz="4400" kern="1200" dirty="0"/>
        </a:p>
      </dsp:txBody>
      <dsp:txXfrm>
        <a:off x="0" y="3403932"/>
        <a:ext cx="6952081" cy="9626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01F2B-1C5C-4384-9C34-DC59ACCBBDC7}" type="datetimeFigureOut">
              <a:rPr lang="en-IN" smtClean="0"/>
              <a:t>11-01-2024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20A7D-D726-496A-8471-9722026A203F}" type="slidenum">
              <a:rPr lang="en-IN" smtClean="0"/>
              <a:t>‹#›</a:t>
            </a:fld>
            <a:endParaRPr lang="en-IN"/>
          </a:p>
        </p:txBody>
      </p:sp>
    </p:spTree>
    <p:extLst>
      <p:ext uri="{BB962C8B-B14F-4D97-AF65-F5344CB8AC3E}">
        <p14:creationId xmlns:p14="http://schemas.microsoft.com/office/powerpoint/2010/main" val="108850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4" name="Rectangle 9">
            <a:extLst>
              <a:ext uri="{FF2B5EF4-FFF2-40B4-BE49-F238E27FC236}">
                <a16:creationId xmlns:a16="http://schemas.microsoft.com/office/drawing/2014/main" id="{FBA2940E-D60D-F9C5-D942-3E49E935CE7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8DC6F520-CFC8-4107-83EC-8F52C740BDB7}" type="slidenum">
              <a:rPr lang="en-US" altLang="en-US" sz="1200">
                <a:solidFill>
                  <a:srgbClr val="000000"/>
                </a:solidFill>
                <a:cs typeface="DejaVu Sans" charset="0"/>
              </a:rPr>
              <a:pPr eaLnBrk="1" hangingPunct="1"/>
              <a:t>113</a:t>
            </a:fld>
            <a:endParaRPr lang="en-US" altLang="en-US" sz="1200">
              <a:solidFill>
                <a:srgbClr val="000000"/>
              </a:solidFill>
              <a:cs typeface="DejaVu Sans" charset="0"/>
            </a:endParaRPr>
          </a:p>
        </p:txBody>
      </p:sp>
      <p:sp>
        <p:nvSpPr>
          <p:cNvPr id="187395" name="Rectangle 1">
            <a:extLst>
              <a:ext uri="{FF2B5EF4-FFF2-40B4-BE49-F238E27FC236}">
                <a16:creationId xmlns:a16="http://schemas.microsoft.com/office/drawing/2014/main" id="{490A45FD-6495-7A77-62D0-41973812B1B9}"/>
              </a:ext>
            </a:extLst>
          </p:cNvPr>
          <p:cNvSpPr>
            <a:spLocks noGrp="1" noRot="1" noChangeAspect="1" noChangeArrowheads="1" noTextEdit="1"/>
          </p:cNvSpPr>
          <p:nvPr>
            <p:ph type="sldImg"/>
          </p:nvPr>
        </p:nvSpPr>
        <p:spPr>
          <a:xfrm>
            <a:off x="1143000" y="685800"/>
            <a:ext cx="4572000" cy="3429000"/>
          </a:xfrm>
          <a:solidFill>
            <a:srgbClr val="FFFFFF"/>
          </a:solidFill>
          <a:ln/>
        </p:spPr>
      </p:sp>
      <p:sp>
        <p:nvSpPr>
          <p:cNvPr id="187396" name="Text Box 2">
            <a:extLst>
              <a:ext uri="{FF2B5EF4-FFF2-40B4-BE49-F238E27FC236}">
                <a16:creationId xmlns:a16="http://schemas.microsoft.com/office/drawing/2014/main" id="{AD078E18-64D4-72DC-50C4-515B811B4CDA}"/>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610" name="Rectangle 9">
            <a:extLst>
              <a:ext uri="{FF2B5EF4-FFF2-40B4-BE49-F238E27FC236}">
                <a16:creationId xmlns:a16="http://schemas.microsoft.com/office/drawing/2014/main" id="{4D1AAA1B-2BFD-6A66-43B2-3BD031583ED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13FB35F1-9F68-45D2-B8F4-AF2720598B26}" type="slidenum">
              <a:rPr lang="en-US" altLang="en-US" sz="1200">
                <a:solidFill>
                  <a:srgbClr val="000000"/>
                </a:solidFill>
                <a:cs typeface="DejaVu Sans" charset="0"/>
              </a:rPr>
              <a:pPr eaLnBrk="1" hangingPunct="1"/>
              <a:t>122</a:t>
            </a:fld>
            <a:endParaRPr lang="en-US" altLang="en-US" sz="1200">
              <a:solidFill>
                <a:srgbClr val="000000"/>
              </a:solidFill>
              <a:cs typeface="DejaVu Sans" charset="0"/>
            </a:endParaRPr>
          </a:p>
        </p:txBody>
      </p:sp>
      <p:sp>
        <p:nvSpPr>
          <p:cNvPr id="196611" name="Rectangle 1">
            <a:extLst>
              <a:ext uri="{FF2B5EF4-FFF2-40B4-BE49-F238E27FC236}">
                <a16:creationId xmlns:a16="http://schemas.microsoft.com/office/drawing/2014/main" id="{33872E31-C74E-5524-0B14-ED4F139A80D6}"/>
              </a:ext>
            </a:extLst>
          </p:cNvPr>
          <p:cNvSpPr>
            <a:spLocks noGrp="1" noRot="1" noChangeAspect="1" noChangeArrowheads="1" noTextEdit="1"/>
          </p:cNvSpPr>
          <p:nvPr>
            <p:ph type="sldImg"/>
          </p:nvPr>
        </p:nvSpPr>
        <p:spPr>
          <a:xfrm>
            <a:off x="1143000" y="685800"/>
            <a:ext cx="4572000" cy="3429000"/>
          </a:xfrm>
          <a:solidFill>
            <a:srgbClr val="FFFFFF"/>
          </a:solidFill>
          <a:ln/>
        </p:spPr>
      </p:sp>
      <p:sp>
        <p:nvSpPr>
          <p:cNvPr id="196612" name="Text Box 2">
            <a:extLst>
              <a:ext uri="{FF2B5EF4-FFF2-40B4-BE49-F238E27FC236}">
                <a16:creationId xmlns:a16="http://schemas.microsoft.com/office/drawing/2014/main" id="{C0A3637D-A4EB-AE92-C98E-80B14FC86880}"/>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4" name="Rectangle 9">
            <a:extLst>
              <a:ext uri="{FF2B5EF4-FFF2-40B4-BE49-F238E27FC236}">
                <a16:creationId xmlns:a16="http://schemas.microsoft.com/office/drawing/2014/main" id="{9C16408E-0121-B290-E1A7-1452D7A70EF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04E241F9-BC48-467B-A490-7BC7A62FA12C}" type="slidenum">
              <a:rPr lang="en-US" altLang="en-US" sz="1200">
                <a:solidFill>
                  <a:srgbClr val="000000"/>
                </a:solidFill>
                <a:cs typeface="DejaVu Sans" charset="0"/>
              </a:rPr>
              <a:pPr eaLnBrk="1" hangingPunct="1"/>
              <a:t>123</a:t>
            </a:fld>
            <a:endParaRPr lang="en-US" altLang="en-US" sz="1200">
              <a:solidFill>
                <a:srgbClr val="000000"/>
              </a:solidFill>
              <a:cs typeface="DejaVu Sans" charset="0"/>
            </a:endParaRPr>
          </a:p>
        </p:txBody>
      </p:sp>
      <p:sp>
        <p:nvSpPr>
          <p:cNvPr id="197635" name="Rectangle 1">
            <a:extLst>
              <a:ext uri="{FF2B5EF4-FFF2-40B4-BE49-F238E27FC236}">
                <a16:creationId xmlns:a16="http://schemas.microsoft.com/office/drawing/2014/main" id="{6656D2F8-7674-872A-8B19-604D9DFD5DEA}"/>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97636" name="Text Box 2">
            <a:extLst>
              <a:ext uri="{FF2B5EF4-FFF2-40B4-BE49-F238E27FC236}">
                <a16:creationId xmlns:a16="http://schemas.microsoft.com/office/drawing/2014/main" id="{90955A5C-A1FB-7819-4699-44F677EB649C}"/>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418" name="Rectangle 9">
            <a:extLst>
              <a:ext uri="{FF2B5EF4-FFF2-40B4-BE49-F238E27FC236}">
                <a16:creationId xmlns:a16="http://schemas.microsoft.com/office/drawing/2014/main" id="{F94B3F11-C801-04F7-F627-642C3BB2C37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28DAC598-91B1-4753-9FBB-ADCF1660F228}" type="slidenum">
              <a:rPr lang="en-US" altLang="en-US" sz="1200">
                <a:solidFill>
                  <a:srgbClr val="000000"/>
                </a:solidFill>
                <a:cs typeface="DejaVu Sans" charset="0"/>
              </a:rPr>
              <a:pPr eaLnBrk="1" hangingPunct="1"/>
              <a:t>114</a:t>
            </a:fld>
            <a:endParaRPr lang="en-US" altLang="en-US" sz="1200">
              <a:solidFill>
                <a:srgbClr val="000000"/>
              </a:solidFill>
              <a:cs typeface="DejaVu Sans" charset="0"/>
            </a:endParaRPr>
          </a:p>
        </p:txBody>
      </p:sp>
      <p:sp>
        <p:nvSpPr>
          <p:cNvPr id="188419" name="Rectangle 1">
            <a:extLst>
              <a:ext uri="{FF2B5EF4-FFF2-40B4-BE49-F238E27FC236}">
                <a16:creationId xmlns:a16="http://schemas.microsoft.com/office/drawing/2014/main" id="{8C79B663-C41F-3D6E-6763-4B6A5D517A5A}"/>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88420" name="Text Box 2">
            <a:extLst>
              <a:ext uri="{FF2B5EF4-FFF2-40B4-BE49-F238E27FC236}">
                <a16:creationId xmlns:a16="http://schemas.microsoft.com/office/drawing/2014/main" id="{C6E7592A-97D9-8AF0-1922-3683FD025029}"/>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442" name="Rectangle 9">
            <a:extLst>
              <a:ext uri="{FF2B5EF4-FFF2-40B4-BE49-F238E27FC236}">
                <a16:creationId xmlns:a16="http://schemas.microsoft.com/office/drawing/2014/main" id="{200274E4-C70A-6CAD-D309-D84EDE1ED27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DFC0BFB5-50E3-4B5F-A55A-B9FDB0F71920}" type="slidenum">
              <a:rPr lang="en-US" altLang="en-US" sz="1200">
                <a:solidFill>
                  <a:srgbClr val="000000"/>
                </a:solidFill>
                <a:cs typeface="DejaVu Sans" charset="0"/>
              </a:rPr>
              <a:pPr eaLnBrk="1" hangingPunct="1"/>
              <a:t>115</a:t>
            </a:fld>
            <a:endParaRPr lang="en-US" altLang="en-US" sz="1200">
              <a:solidFill>
                <a:srgbClr val="000000"/>
              </a:solidFill>
              <a:cs typeface="DejaVu Sans" charset="0"/>
            </a:endParaRPr>
          </a:p>
        </p:txBody>
      </p:sp>
      <p:sp>
        <p:nvSpPr>
          <p:cNvPr id="189443" name="Rectangle 1">
            <a:extLst>
              <a:ext uri="{FF2B5EF4-FFF2-40B4-BE49-F238E27FC236}">
                <a16:creationId xmlns:a16="http://schemas.microsoft.com/office/drawing/2014/main" id="{A93FEE32-766F-69F4-7AD2-89A0C99B8A39}"/>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89444" name="Text Box 2">
            <a:extLst>
              <a:ext uri="{FF2B5EF4-FFF2-40B4-BE49-F238E27FC236}">
                <a16:creationId xmlns:a16="http://schemas.microsoft.com/office/drawing/2014/main" id="{1523063C-37F3-FFE5-D441-39C2B0A03CD3}"/>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6" name="Rectangle 9">
            <a:extLst>
              <a:ext uri="{FF2B5EF4-FFF2-40B4-BE49-F238E27FC236}">
                <a16:creationId xmlns:a16="http://schemas.microsoft.com/office/drawing/2014/main" id="{98D31F04-524A-E318-9A82-AE06854E4AA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1DCF42EC-621A-4926-829B-D7F4B2A6358E}" type="slidenum">
              <a:rPr lang="en-US" altLang="en-US" sz="1200">
                <a:solidFill>
                  <a:srgbClr val="000000"/>
                </a:solidFill>
                <a:cs typeface="DejaVu Sans" charset="0"/>
              </a:rPr>
              <a:pPr eaLnBrk="1" hangingPunct="1"/>
              <a:t>116</a:t>
            </a:fld>
            <a:endParaRPr lang="en-US" altLang="en-US" sz="1200">
              <a:solidFill>
                <a:srgbClr val="000000"/>
              </a:solidFill>
              <a:cs typeface="DejaVu Sans" charset="0"/>
            </a:endParaRPr>
          </a:p>
        </p:txBody>
      </p:sp>
      <p:sp>
        <p:nvSpPr>
          <p:cNvPr id="190467" name="Rectangle 1">
            <a:extLst>
              <a:ext uri="{FF2B5EF4-FFF2-40B4-BE49-F238E27FC236}">
                <a16:creationId xmlns:a16="http://schemas.microsoft.com/office/drawing/2014/main" id="{A4F1D098-D90B-2322-6DF3-1C6351E9E1BF}"/>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90468" name="Text Box 2">
            <a:extLst>
              <a:ext uri="{FF2B5EF4-FFF2-40B4-BE49-F238E27FC236}">
                <a16:creationId xmlns:a16="http://schemas.microsoft.com/office/drawing/2014/main" id="{34D71983-5251-730B-3942-E474FA133D1A}"/>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490" name="Rectangle 9">
            <a:extLst>
              <a:ext uri="{FF2B5EF4-FFF2-40B4-BE49-F238E27FC236}">
                <a16:creationId xmlns:a16="http://schemas.microsoft.com/office/drawing/2014/main" id="{2BCFCDE3-855F-43CC-B5B2-F18051010A4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C591A369-F9FC-4ECC-8296-D1E8FC77EF9E}" type="slidenum">
              <a:rPr lang="en-US" altLang="en-US" sz="1200">
                <a:solidFill>
                  <a:srgbClr val="000000"/>
                </a:solidFill>
                <a:cs typeface="DejaVu Sans" charset="0"/>
              </a:rPr>
              <a:pPr eaLnBrk="1" hangingPunct="1"/>
              <a:t>117</a:t>
            </a:fld>
            <a:endParaRPr lang="en-US" altLang="en-US" sz="1200">
              <a:solidFill>
                <a:srgbClr val="000000"/>
              </a:solidFill>
              <a:cs typeface="DejaVu Sans" charset="0"/>
            </a:endParaRPr>
          </a:p>
        </p:txBody>
      </p:sp>
      <p:sp>
        <p:nvSpPr>
          <p:cNvPr id="191491" name="Rectangle 1">
            <a:extLst>
              <a:ext uri="{FF2B5EF4-FFF2-40B4-BE49-F238E27FC236}">
                <a16:creationId xmlns:a16="http://schemas.microsoft.com/office/drawing/2014/main" id="{573E5EDF-E3B0-54B8-0013-FB63F307BD4F}"/>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91492" name="Text Box 2">
            <a:extLst>
              <a:ext uri="{FF2B5EF4-FFF2-40B4-BE49-F238E27FC236}">
                <a16:creationId xmlns:a16="http://schemas.microsoft.com/office/drawing/2014/main" id="{14E0CFF0-CC62-929D-0D34-4F0DA5346C9B}"/>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2514" name="Rectangle 9">
            <a:extLst>
              <a:ext uri="{FF2B5EF4-FFF2-40B4-BE49-F238E27FC236}">
                <a16:creationId xmlns:a16="http://schemas.microsoft.com/office/drawing/2014/main" id="{FB8DA254-6E0B-4497-A753-1A7E03F4B78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2A8FDAE0-26F2-4D36-86CD-DE0AD753FF1A}" type="slidenum">
              <a:rPr lang="en-US" altLang="en-US" sz="1200">
                <a:solidFill>
                  <a:srgbClr val="000000"/>
                </a:solidFill>
                <a:cs typeface="DejaVu Sans" charset="0"/>
              </a:rPr>
              <a:pPr eaLnBrk="1" hangingPunct="1"/>
              <a:t>118</a:t>
            </a:fld>
            <a:endParaRPr lang="en-US" altLang="en-US" sz="1200">
              <a:solidFill>
                <a:srgbClr val="000000"/>
              </a:solidFill>
              <a:cs typeface="DejaVu Sans" charset="0"/>
            </a:endParaRPr>
          </a:p>
        </p:txBody>
      </p:sp>
      <p:sp>
        <p:nvSpPr>
          <p:cNvPr id="192515" name="Rectangle 1">
            <a:extLst>
              <a:ext uri="{FF2B5EF4-FFF2-40B4-BE49-F238E27FC236}">
                <a16:creationId xmlns:a16="http://schemas.microsoft.com/office/drawing/2014/main" id="{BA56AEBA-B152-BF1C-1357-8CF3336B1760}"/>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92516" name="Text Box 2">
            <a:extLst>
              <a:ext uri="{FF2B5EF4-FFF2-40B4-BE49-F238E27FC236}">
                <a16:creationId xmlns:a16="http://schemas.microsoft.com/office/drawing/2014/main" id="{6F21A9C0-E3DB-E97B-CAD7-37135DD868F4}"/>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538" name="Rectangle 9">
            <a:extLst>
              <a:ext uri="{FF2B5EF4-FFF2-40B4-BE49-F238E27FC236}">
                <a16:creationId xmlns:a16="http://schemas.microsoft.com/office/drawing/2014/main" id="{F2E6271F-6C80-CA40-B51C-7F9937C0BA8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A742575A-1022-441F-BC1C-602DBA894B25}" type="slidenum">
              <a:rPr lang="en-US" altLang="en-US" sz="1200">
                <a:solidFill>
                  <a:srgbClr val="000000"/>
                </a:solidFill>
                <a:cs typeface="DejaVu Sans" charset="0"/>
              </a:rPr>
              <a:pPr eaLnBrk="1" hangingPunct="1"/>
              <a:t>119</a:t>
            </a:fld>
            <a:endParaRPr lang="en-US" altLang="en-US" sz="1200">
              <a:solidFill>
                <a:srgbClr val="000000"/>
              </a:solidFill>
              <a:cs typeface="DejaVu Sans" charset="0"/>
            </a:endParaRPr>
          </a:p>
        </p:txBody>
      </p:sp>
      <p:sp>
        <p:nvSpPr>
          <p:cNvPr id="193539" name="Rectangle 1">
            <a:extLst>
              <a:ext uri="{FF2B5EF4-FFF2-40B4-BE49-F238E27FC236}">
                <a16:creationId xmlns:a16="http://schemas.microsoft.com/office/drawing/2014/main" id="{477D52F5-5036-46FC-0EAB-8CB548DF2A33}"/>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93540" name="Text Box 2">
            <a:extLst>
              <a:ext uri="{FF2B5EF4-FFF2-40B4-BE49-F238E27FC236}">
                <a16:creationId xmlns:a16="http://schemas.microsoft.com/office/drawing/2014/main" id="{A2BB9317-BDDD-A84A-7602-3FDCF222D112}"/>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62" name="Rectangle 9">
            <a:extLst>
              <a:ext uri="{FF2B5EF4-FFF2-40B4-BE49-F238E27FC236}">
                <a16:creationId xmlns:a16="http://schemas.microsoft.com/office/drawing/2014/main" id="{4B9F2EA5-988D-48A4-F9E1-A2FAC796E89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B3F8F12D-D3AA-4DBC-9E9E-4C6A2736C6FC}" type="slidenum">
              <a:rPr lang="en-US" altLang="en-US" sz="1200">
                <a:solidFill>
                  <a:srgbClr val="000000"/>
                </a:solidFill>
                <a:cs typeface="DejaVu Sans" charset="0"/>
              </a:rPr>
              <a:pPr eaLnBrk="1" hangingPunct="1"/>
              <a:t>120</a:t>
            </a:fld>
            <a:endParaRPr lang="en-US" altLang="en-US" sz="1200">
              <a:solidFill>
                <a:srgbClr val="000000"/>
              </a:solidFill>
              <a:cs typeface="DejaVu Sans" charset="0"/>
            </a:endParaRPr>
          </a:p>
        </p:txBody>
      </p:sp>
      <p:sp>
        <p:nvSpPr>
          <p:cNvPr id="194563" name="Rectangle 1">
            <a:extLst>
              <a:ext uri="{FF2B5EF4-FFF2-40B4-BE49-F238E27FC236}">
                <a16:creationId xmlns:a16="http://schemas.microsoft.com/office/drawing/2014/main" id="{768EC467-8C10-4EC1-2D4A-6BE15B58C869}"/>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94564" name="Text Box 2">
            <a:extLst>
              <a:ext uri="{FF2B5EF4-FFF2-40B4-BE49-F238E27FC236}">
                <a16:creationId xmlns:a16="http://schemas.microsoft.com/office/drawing/2014/main" id="{B1526FDE-02C1-7307-448D-8136DF731E1B}"/>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6" name="Rectangle 9">
            <a:extLst>
              <a:ext uri="{FF2B5EF4-FFF2-40B4-BE49-F238E27FC236}">
                <a16:creationId xmlns:a16="http://schemas.microsoft.com/office/drawing/2014/main" id="{CDA21BD9-4CC8-43AD-0FD0-FE6A13BC068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fld id="{A893A602-1635-4D64-B512-55CAB36A1FE8}" type="slidenum">
              <a:rPr lang="en-US" altLang="en-US" sz="1200">
                <a:solidFill>
                  <a:srgbClr val="000000"/>
                </a:solidFill>
                <a:cs typeface="DejaVu Sans" charset="0"/>
              </a:rPr>
              <a:pPr eaLnBrk="1" hangingPunct="1"/>
              <a:t>121</a:t>
            </a:fld>
            <a:endParaRPr lang="en-US" altLang="en-US" sz="1200">
              <a:solidFill>
                <a:srgbClr val="000000"/>
              </a:solidFill>
              <a:cs typeface="DejaVu Sans" charset="0"/>
            </a:endParaRPr>
          </a:p>
        </p:txBody>
      </p:sp>
      <p:sp>
        <p:nvSpPr>
          <p:cNvPr id="195587" name="Rectangle 1">
            <a:extLst>
              <a:ext uri="{FF2B5EF4-FFF2-40B4-BE49-F238E27FC236}">
                <a16:creationId xmlns:a16="http://schemas.microsoft.com/office/drawing/2014/main" id="{8DEF2B54-2FC5-091C-2A2E-B16AD2A10AEC}"/>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95588" name="Text Box 2">
            <a:extLst>
              <a:ext uri="{FF2B5EF4-FFF2-40B4-BE49-F238E27FC236}">
                <a16:creationId xmlns:a16="http://schemas.microsoft.com/office/drawing/2014/main" id="{5F9E638D-166B-0A49-441F-D6ED1FC9BE81}"/>
              </a:ext>
            </a:extLst>
          </p:cNvPr>
          <p:cNvSpPr txBox="1">
            <a:spLocks noChangeArrowheads="1"/>
          </p:cNvSpPr>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F744-38FE-93E1-3918-FAE609D372B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9AEE51-17B2-F793-6297-C1304788807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FE0883A-38E0-33E4-CC5D-4CE0F460A98A}"/>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5" name="Footer Placeholder 4">
            <a:extLst>
              <a:ext uri="{FF2B5EF4-FFF2-40B4-BE49-F238E27FC236}">
                <a16:creationId xmlns:a16="http://schemas.microsoft.com/office/drawing/2014/main" id="{AF6FEE06-E595-65F9-DAC9-B686CA2F0CB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2858C1B-C973-A524-CB52-439124E8D8E5}"/>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4215923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58F5-61A8-2B0D-F58D-93719A825D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CEBD85-2011-5A30-E1F6-BB6E54AAE9D8}"/>
              </a:ext>
            </a:extLst>
          </p:cNvPr>
          <p:cNvSpPr>
            <a:spLocks noGrp="1"/>
          </p:cNvSpPr>
          <p:nvPr>
            <p:ph type="body" orient="vert" idx="1"/>
          </p:nvPr>
        </p:nvSpPr>
        <p:spPr>
          <a:xfrm>
            <a:off x="838200" y="1794094"/>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6E50F7-1E27-A8E1-D8E2-68B791612249}"/>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5" name="Footer Placeholder 4">
            <a:extLst>
              <a:ext uri="{FF2B5EF4-FFF2-40B4-BE49-F238E27FC236}">
                <a16:creationId xmlns:a16="http://schemas.microsoft.com/office/drawing/2014/main" id="{23825E6B-7C5A-F2DF-2152-45947A97492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3785673-2589-83BF-5583-2244B69D3D99}"/>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307955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A5A9A-7A3C-831B-A9CE-F08CAEE638D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CF7D5A-2BBA-D1B3-937C-70E10FCB1B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430AB0-693F-829A-6FFA-ED9FF3B9139A}"/>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5" name="Footer Placeholder 4">
            <a:extLst>
              <a:ext uri="{FF2B5EF4-FFF2-40B4-BE49-F238E27FC236}">
                <a16:creationId xmlns:a16="http://schemas.microsoft.com/office/drawing/2014/main" id="{62A88525-9712-D22C-5987-16E84FBE853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F9633121-3D2E-8D0F-A3FA-9BEC367408AE}"/>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3811495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CE12-EF2D-8139-F041-B830CA2D2FB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B10815-4E92-EC6A-45D4-9B14409E8F6B}"/>
              </a:ext>
            </a:extLst>
          </p:cNvPr>
          <p:cNvSpPr>
            <a:spLocks noGrp="1"/>
          </p:cNvSpPr>
          <p:nvPr>
            <p:ph idx="1"/>
          </p:nvPr>
        </p:nvSpPr>
        <p:spPr>
          <a:xfrm>
            <a:off x="838200" y="179409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5CD1C-EDC6-06CF-FD6B-10147D7302B7}"/>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5" name="Footer Placeholder 4">
            <a:extLst>
              <a:ext uri="{FF2B5EF4-FFF2-40B4-BE49-F238E27FC236}">
                <a16:creationId xmlns:a16="http://schemas.microsoft.com/office/drawing/2014/main" id="{921F71B1-E4A7-1E63-5AE8-E32DB2DE84C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58CDD33-EF8E-14C6-DC1A-0D84B01F2821}"/>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718811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0EAB-E344-6BD1-8654-C349CFE0FE5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F40C5B-8B45-72B1-8433-0AFB330719E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63D34F-59E8-74D4-7AC5-F001361C3B20}"/>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5" name="Footer Placeholder 4">
            <a:extLst>
              <a:ext uri="{FF2B5EF4-FFF2-40B4-BE49-F238E27FC236}">
                <a16:creationId xmlns:a16="http://schemas.microsoft.com/office/drawing/2014/main" id="{2D0650B2-A7EA-739A-662F-6F280F560EC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242C42B-F11E-F98E-42FA-A0E4EB24B502}"/>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56024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54AF-B4CF-39A4-726E-348B57833A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69F596-1F09-8D3A-7658-3F832B340BF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432FE0-159C-F01B-BE48-A79CD8F3E16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E62279-AA1F-6F0F-B963-F389DFEC011F}"/>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6" name="Footer Placeholder 5">
            <a:extLst>
              <a:ext uri="{FF2B5EF4-FFF2-40B4-BE49-F238E27FC236}">
                <a16:creationId xmlns:a16="http://schemas.microsoft.com/office/drawing/2014/main" id="{1A80DDD9-BF8E-716B-7878-84AB4EAB57F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6919D5A6-393D-58F5-8905-1532EE54A0E8}"/>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3986407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BAF7-9588-3E36-ECF8-4220019F6C6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26F379-2740-C128-B1A8-089886540DC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461464-FF84-0588-CF07-7775409CBD8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28938C-44CD-B0F4-3022-9B6007BD829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0F12D2-3E2B-35EC-DACE-E341BF3D71D5}"/>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AF66B8-2A24-1B8C-C007-E9676FFB208D}"/>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8" name="Footer Placeholder 7">
            <a:extLst>
              <a:ext uri="{FF2B5EF4-FFF2-40B4-BE49-F238E27FC236}">
                <a16:creationId xmlns:a16="http://schemas.microsoft.com/office/drawing/2014/main" id="{950EA203-2DEA-F8F9-7049-96FFAD9A7BD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F4FE751D-A233-738A-58B4-4D20DD033BB4}"/>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98082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E743-C68F-52C3-B339-80C1C1EF60A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9C62D7-79DB-FCA8-361A-302D28911777}"/>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4" name="Footer Placeholder 3">
            <a:extLst>
              <a:ext uri="{FF2B5EF4-FFF2-40B4-BE49-F238E27FC236}">
                <a16:creationId xmlns:a16="http://schemas.microsoft.com/office/drawing/2014/main" id="{090FD36E-E471-8406-DEFD-63959FB5816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9D6CEA6A-A7A6-1A24-E1B0-18CA6A8FE2EE}"/>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324037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27E597-0649-419E-B494-CEFAD13CE7D0}"/>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3" name="Footer Placeholder 2">
            <a:extLst>
              <a:ext uri="{FF2B5EF4-FFF2-40B4-BE49-F238E27FC236}">
                <a16:creationId xmlns:a16="http://schemas.microsoft.com/office/drawing/2014/main" id="{88464D7E-3759-F5C4-81A5-374ECA31F7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0F13B5FE-6A1A-5EF4-7205-2B891B442D96}"/>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972882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F1E4-06BC-930A-67F1-6687209CDE3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060806-C1E8-3554-167E-4322BD0E0AA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A160D8A-8944-B7E3-C6A6-3BD1EF0B391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37729C-B2B0-A30F-9A82-4DB394FF01AF}"/>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6" name="Footer Placeholder 5">
            <a:extLst>
              <a:ext uri="{FF2B5EF4-FFF2-40B4-BE49-F238E27FC236}">
                <a16:creationId xmlns:a16="http://schemas.microsoft.com/office/drawing/2014/main" id="{D269DF9C-A59A-AFDF-24B6-EA77BAF8B72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86734AC-616F-65DA-50F9-B36DAC35F53D}"/>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3260147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BB03-043F-EA97-5358-47F3E2B8DAD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286857-9219-3104-9398-EA83B1F3BC4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24ED9B-370A-90B8-7CE4-8195383C71D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81567A-7210-5CC5-7A0D-10EC8D68B92E}"/>
              </a:ext>
            </a:extLst>
          </p:cNvPr>
          <p:cNvSpPr>
            <a:spLocks noGrp="1"/>
          </p:cNvSpPr>
          <p:nvPr>
            <p:ph type="dt" sz="half" idx="10"/>
          </p:nvPr>
        </p:nvSpPr>
        <p:spPr>
          <a:xfrm>
            <a:off x="838200" y="6356350"/>
            <a:ext cx="2743200" cy="365125"/>
          </a:xfrm>
          <a:prstGeom prst="rect">
            <a:avLst/>
          </a:prstGeom>
        </p:spPr>
        <p:txBody>
          <a:bodyPr/>
          <a:lstStyle/>
          <a:p>
            <a:fld id="{619723BA-12B2-41DC-8A4C-D7E28BDF5B72}" type="datetimeFigureOut">
              <a:rPr lang="en-IN" smtClean="0"/>
              <a:t>11-01-2024</a:t>
            </a:fld>
            <a:endParaRPr lang="en-IN"/>
          </a:p>
        </p:txBody>
      </p:sp>
      <p:sp>
        <p:nvSpPr>
          <p:cNvPr id="6" name="Footer Placeholder 5">
            <a:extLst>
              <a:ext uri="{FF2B5EF4-FFF2-40B4-BE49-F238E27FC236}">
                <a16:creationId xmlns:a16="http://schemas.microsoft.com/office/drawing/2014/main" id="{907A3C0A-4C24-5131-DE02-C5FACBAD587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5139EB05-4013-B704-0D8F-7DD4DA4DE9FF}"/>
              </a:ext>
            </a:extLst>
          </p:cNvPr>
          <p:cNvSpPr>
            <a:spLocks noGrp="1"/>
          </p:cNvSpPr>
          <p:nvPr>
            <p:ph type="sldNum" sz="quarter" idx="12"/>
          </p:nvPr>
        </p:nvSpPr>
        <p:spPr>
          <a:xfrm>
            <a:off x="8610600" y="6356350"/>
            <a:ext cx="2743200" cy="365125"/>
          </a:xfrm>
          <a:prstGeom prst="rect">
            <a:avLst/>
          </a:prstGeom>
        </p:spPr>
        <p:txBody>
          <a:bodyPr/>
          <a:lstStyle/>
          <a:p>
            <a:fld id="{98392EF6-37BC-43E8-A81A-6A5616FAB19E}" type="slidenum">
              <a:rPr lang="en-IN" smtClean="0"/>
              <a:t>‹#›</a:t>
            </a:fld>
            <a:endParaRPr lang="en-IN"/>
          </a:p>
        </p:txBody>
      </p:sp>
    </p:spTree>
    <p:extLst>
      <p:ext uri="{BB962C8B-B14F-4D97-AF65-F5344CB8AC3E}">
        <p14:creationId xmlns:p14="http://schemas.microsoft.com/office/powerpoint/2010/main" val="167605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3CF65-8F43-8666-F01A-D1515FBC0B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4FAD74-F64B-95DC-F0BF-ECB322695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139E3F-BA1C-C713-43B6-DA7C8A3B1F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723BA-12B2-41DC-8A4C-D7E28BDF5B72}" type="datetimeFigureOut">
              <a:rPr lang="en-IN" smtClean="0"/>
              <a:t>11-01-2024</a:t>
            </a:fld>
            <a:endParaRPr lang="en-IN"/>
          </a:p>
        </p:txBody>
      </p:sp>
      <p:sp>
        <p:nvSpPr>
          <p:cNvPr id="5" name="Footer Placeholder 4">
            <a:extLst>
              <a:ext uri="{FF2B5EF4-FFF2-40B4-BE49-F238E27FC236}">
                <a16:creationId xmlns:a16="http://schemas.microsoft.com/office/drawing/2014/main" id="{FBFEF4AE-0C86-E914-B556-8ED19A0811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EAF74A0-B610-8B76-B316-B9C61DEDD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92EF6-37BC-43E8-A81A-6A5616FAB19E}" type="slidenum">
              <a:rPr lang="en-IN" smtClean="0"/>
              <a:t>‹#›</a:t>
            </a:fld>
            <a:endParaRPr lang="en-IN"/>
          </a:p>
        </p:txBody>
      </p:sp>
      <p:sp>
        <p:nvSpPr>
          <p:cNvPr id="10" name="Date Placeholder 1">
            <a:extLst>
              <a:ext uri="{FF2B5EF4-FFF2-40B4-BE49-F238E27FC236}">
                <a16:creationId xmlns:a16="http://schemas.microsoft.com/office/drawing/2014/main" id="{45F4A17B-F515-2117-673B-193E76203604}"/>
              </a:ext>
            </a:extLst>
          </p:cNvPr>
          <p:cNvSpPr txBox="1">
            <a:spLocks/>
          </p:cNvSpPr>
          <p:nvPr userDrawn="1"/>
        </p:nvSpPr>
        <p:spPr>
          <a:xfrm>
            <a:off x="0" y="6432331"/>
            <a:ext cx="12192000" cy="425669"/>
          </a:xfrm>
          <a:prstGeom prst="rect">
            <a:avLst/>
          </a:prstGeom>
          <a:solidFill>
            <a:schemeClr val="accent1"/>
          </a:solidFill>
          <a:ln>
            <a:solidFill>
              <a:srgbClr val="0070C0"/>
            </a:solidFill>
          </a:ln>
        </p:spPr>
        <p:txBody>
          <a:bodyPr/>
          <a:lstStyle>
            <a:defPPr>
              <a:defRPr lang="en-US"/>
            </a:defPPr>
            <a:lvl1pPr marL="0" algn="l" defTabSz="914400" rtl="0" eaLnBrk="1" latinLnBrk="0" hangingPunct="1">
              <a:defRPr sz="2400" b="1"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  Mrs Sajja Radha Rani						           Department of ACSE</a:t>
            </a:r>
          </a:p>
        </p:txBody>
      </p:sp>
      <p:pic>
        <p:nvPicPr>
          <p:cNvPr id="11" name="Picture 2" descr="Java Logo - Javatpoint">
            <a:extLst>
              <a:ext uri="{FF2B5EF4-FFF2-40B4-BE49-F238E27FC236}">
                <a16:creationId xmlns:a16="http://schemas.microsoft.com/office/drawing/2014/main" id="{C8467A01-7EC9-0C44-6558-880CDEF4ED1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1"/>
            <a:ext cx="1130764" cy="707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Vignan University">
            <a:extLst>
              <a:ext uri="{FF2B5EF4-FFF2-40B4-BE49-F238E27FC236}">
                <a16:creationId xmlns:a16="http://schemas.microsoft.com/office/drawing/2014/main" id="{24965816-91FF-12FE-AB80-AF18DC3F79D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942788" y="0"/>
            <a:ext cx="2249212" cy="707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116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F41A-7C58-125E-1338-98AAE439DCB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35B6F335-CBE6-5E17-39FE-A41E506C7F1E}"/>
              </a:ext>
            </a:extLst>
          </p:cNvPr>
          <p:cNvSpPr>
            <a:spLocks noGrp="1"/>
          </p:cNvSpPr>
          <p:nvPr>
            <p:ph type="subTitle" idx="1"/>
          </p:nvPr>
        </p:nvSpPr>
        <p:spPr/>
        <p:txBody>
          <a:bodyPr/>
          <a:lstStyle/>
          <a:p>
            <a:endParaRPr lang="en-IN"/>
          </a:p>
        </p:txBody>
      </p:sp>
      <p:grpSp>
        <p:nvGrpSpPr>
          <p:cNvPr id="6" name="Group 5">
            <a:extLst>
              <a:ext uri="{FF2B5EF4-FFF2-40B4-BE49-F238E27FC236}">
                <a16:creationId xmlns:a16="http://schemas.microsoft.com/office/drawing/2014/main" id="{4ADD71C5-41D1-194F-8BB9-1EABAB543006}"/>
              </a:ext>
            </a:extLst>
          </p:cNvPr>
          <p:cNvGrpSpPr/>
          <p:nvPr/>
        </p:nvGrpSpPr>
        <p:grpSpPr>
          <a:xfrm>
            <a:off x="0" y="0"/>
            <a:ext cx="12192000" cy="6858000"/>
            <a:chOff x="0" y="0"/>
            <a:chExt cx="12192000" cy="6858000"/>
          </a:xfrm>
        </p:grpSpPr>
        <p:pic>
          <p:nvPicPr>
            <p:cNvPr id="1026" name="Picture 2" descr="Introduction to Java | Learn with Sololearn">
              <a:extLst>
                <a:ext uri="{FF2B5EF4-FFF2-40B4-BE49-F238E27FC236}">
                  <a16:creationId xmlns:a16="http://schemas.microsoft.com/office/drawing/2014/main" id="{854B45E0-19B9-A80C-1077-1C209FFF5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882FE4A-EC2C-4337-A76A-0EFBF6A16707}"/>
                </a:ext>
              </a:extLst>
            </p:cNvPr>
            <p:cNvSpPr/>
            <p:nvPr/>
          </p:nvSpPr>
          <p:spPr>
            <a:xfrm>
              <a:off x="1807535" y="4800600"/>
              <a:ext cx="421403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atin typeface="Aharoni" panose="02010803020104030203" pitchFamily="2" charset="-79"/>
                  <a:cs typeface="Aharoni" panose="02010803020104030203" pitchFamily="2" charset="-79"/>
                </a:rPr>
                <a:t>Mrs. Sajja RadhaRani</a:t>
              </a:r>
            </a:p>
            <a:p>
              <a:pPr algn="ctr"/>
              <a:r>
                <a:rPr lang="en-IN" sz="2400" dirty="0">
                  <a:latin typeface="Times New Roman" panose="02020603050405020304" pitchFamily="18" charset="0"/>
                  <a:cs typeface="Times New Roman" panose="02020603050405020304" pitchFamily="18" charset="0"/>
                </a:rPr>
                <a:t>Assistant Professor, ACSE</a:t>
              </a:r>
            </a:p>
          </p:txBody>
        </p:sp>
      </p:grpSp>
    </p:spTree>
    <p:extLst>
      <p:ext uri="{BB962C8B-B14F-4D97-AF65-F5344CB8AC3E}">
        <p14:creationId xmlns:p14="http://schemas.microsoft.com/office/powerpoint/2010/main" val="2300339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Procedural Programming and Object-Oriented Programming in C++ - Scaler  Topics">
            <a:extLst>
              <a:ext uri="{FF2B5EF4-FFF2-40B4-BE49-F238E27FC236}">
                <a16:creationId xmlns:a16="http://schemas.microsoft.com/office/drawing/2014/main" id="{75C0016D-D384-E3BC-CF4E-FB12D642289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49771EB6-C339-0C34-E744-DE5EBEDAB821}"/>
              </a:ext>
            </a:extLst>
          </p:cNvPr>
          <p:cNvPicPr>
            <a:picLocks noChangeAspect="1"/>
          </p:cNvPicPr>
          <p:nvPr/>
        </p:nvPicPr>
        <p:blipFill rotWithShape="1">
          <a:blip r:embed="rId2"/>
          <a:srcRect l="2910" t="11473" r="3830" b="13586"/>
          <a:stretch/>
        </p:blipFill>
        <p:spPr>
          <a:xfrm>
            <a:off x="915194" y="1649360"/>
            <a:ext cx="4799807" cy="3559277"/>
          </a:xfrm>
          <a:prstGeom prst="rect">
            <a:avLst/>
          </a:prstGeom>
        </p:spPr>
      </p:pic>
      <p:pic>
        <p:nvPicPr>
          <p:cNvPr id="1030" name="Picture 6" descr="Object oriented programming, Procedural programming, Python programming">
            <a:extLst>
              <a:ext uri="{FF2B5EF4-FFF2-40B4-BE49-F238E27FC236}">
                <a16:creationId xmlns:a16="http://schemas.microsoft.com/office/drawing/2014/main" id="{82C5569D-A8FE-CB4D-F827-6556E0857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7" t="9638" r="5695" b="5974"/>
          <a:stretch/>
        </p:blipFill>
        <p:spPr bwMode="auto">
          <a:xfrm>
            <a:off x="6705598" y="1649361"/>
            <a:ext cx="5123677" cy="355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860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444F04-0BC7-87EF-881E-C1150532B880}"/>
              </a:ext>
            </a:extLst>
          </p:cNvPr>
          <p:cNvSpPr txBox="1"/>
          <p:nvPr/>
        </p:nvSpPr>
        <p:spPr>
          <a:xfrm>
            <a:off x="574158" y="532363"/>
            <a:ext cx="10749516" cy="59314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Write a Java program that takes three numbers from the user and prints the greatest number.</a:t>
            </a:r>
          </a:p>
          <a:p>
            <a:pPr lvl="2">
              <a:lnSpc>
                <a:spcPct val="150000"/>
              </a:lnSpc>
            </a:pPr>
            <a:r>
              <a:rPr lang="en-IN" sz="1700" dirty="0">
                <a:latin typeface="Times New Roman" panose="02020603050405020304" pitchFamily="18" charset="0"/>
                <a:cs typeface="Times New Roman" panose="02020603050405020304" pitchFamily="18" charset="0"/>
              </a:rPr>
              <a:t>Test Data</a:t>
            </a:r>
            <a:br>
              <a:rPr lang="en-IN" sz="1700" dirty="0">
                <a:latin typeface="Times New Roman" panose="02020603050405020304" pitchFamily="18" charset="0"/>
                <a:cs typeface="Times New Roman" panose="02020603050405020304" pitchFamily="18" charset="0"/>
              </a:rPr>
            </a:br>
            <a:r>
              <a:rPr lang="en-IN" sz="1700" dirty="0">
                <a:latin typeface="Times New Roman" panose="02020603050405020304" pitchFamily="18" charset="0"/>
                <a:cs typeface="Times New Roman" panose="02020603050405020304" pitchFamily="18" charset="0"/>
              </a:rPr>
              <a:t>Input the 1st number: 25</a:t>
            </a:r>
            <a:br>
              <a:rPr lang="en-IN" sz="1700" dirty="0">
                <a:latin typeface="Times New Roman" panose="02020603050405020304" pitchFamily="18" charset="0"/>
                <a:cs typeface="Times New Roman" panose="02020603050405020304" pitchFamily="18" charset="0"/>
              </a:rPr>
            </a:br>
            <a:r>
              <a:rPr lang="en-IN" sz="1700" dirty="0">
                <a:latin typeface="Times New Roman" panose="02020603050405020304" pitchFamily="18" charset="0"/>
                <a:cs typeface="Times New Roman" panose="02020603050405020304" pitchFamily="18" charset="0"/>
              </a:rPr>
              <a:t>Input the 2nd number: 78</a:t>
            </a:r>
            <a:br>
              <a:rPr lang="en-IN" sz="1700" dirty="0">
                <a:latin typeface="Times New Roman" panose="02020603050405020304" pitchFamily="18" charset="0"/>
                <a:cs typeface="Times New Roman" panose="02020603050405020304" pitchFamily="18" charset="0"/>
              </a:rPr>
            </a:br>
            <a:r>
              <a:rPr lang="en-IN" sz="1700" dirty="0">
                <a:latin typeface="Times New Roman" panose="02020603050405020304" pitchFamily="18" charset="0"/>
                <a:cs typeface="Times New Roman" panose="02020603050405020304" pitchFamily="18" charset="0"/>
              </a:rPr>
              <a:t>Input the 3rd number: 87</a:t>
            </a:r>
            <a:br>
              <a:rPr lang="en-IN" sz="1700" dirty="0">
                <a:latin typeface="Times New Roman" panose="02020603050405020304" pitchFamily="18" charset="0"/>
                <a:cs typeface="Times New Roman" panose="02020603050405020304" pitchFamily="18" charset="0"/>
              </a:rPr>
            </a:br>
            <a:r>
              <a:rPr lang="en-IN" sz="1700" dirty="0">
                <a:latin typeface="Times New Roman" panose="02020603050405020304" pitchFamily="18" charset="0"/>
                <a:cs typeface="Times New Roman" panose="02020603050405020304" pitchFamily="18" charset="0"/>
              </a:rPr>
              <a:t>Expected Output :</a:t>
            </a:r>
            <a:br>
              <a:rPr lang="en-IN" sz="1700" dirty="0">
                <a:latin typeface="Times New Roman" panose="02020603050405020304" pitchFamily="18" charset="0"/>
                <a:cs typeface="Times New Roman" panose="02020603050405020304" pitchFamily="18" charset="0"/>
              </a:rPr>
            </a:br>
            <a:r>
              <a:rPr lang="en-IN" sz="1700" dirty="0">
                <a:latin typeface="Times New Roman" panose="02020603050405020304" pitchFamily="18" charset="0"/>
                <a:cs typeface="Times New Roman" panose="02020603050405020304" pitchFamily="18" charset="0"/>
              </a:rPr>
              <a:t>The greatest: 87</a:t>
            </a:r>
          </a:p>
          <a:p>
            <a:pPr marL="285750" indent="-285750">
              <a:lnSpc>
                <a:spcPct val="150000"/>
              </a:lnSpc>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Write a Java program that reads a floating-point number and prints "zero" if the number is zero. Otherwise, print "positive" or "negative". Add "small" if the absolute value of the number is less than 1, or "large" if it exceeds 1,000,000.</a:t>
            </a:r>
          </a:p>
          <a:p>
            <a:pPr lvl="2">
              <a:lnSpc>
                <a:spcPct val="150000"/>
              </a:lnSpc>
            </a:pPr>
            <a:r>
              <a:rPr lang="en-IN" sz="1700" dirty="0">
                <a:latin typeface="Times New Roman" panose="02020603050405020304" pitchFamily="18" charset="0"/>
                <a:cs typeface="Times New Roman" panose="02020603050405020304" pitchFamily="18" charset="0"/>
              </a:rPr>
              <a:t>Test Data</a:t>
            </a:r>
          </a:p>
          <a:p>
            <a:pPr lvl="2">
              <a:lnSpc>
                <a:spcPct val="150000"/>
              </a:lnSpc>
            </a:pPr>
            <a:r>
              <a:rPr lang="en-IN" sz="1700" dirty="0">
                <a:latin typeface="Times New Roman" panose="02020603050405020304" pitchFamily="18" charset="0"/>
                <a:cs typeface="Times New Roman" panose="02020603050405020304" pitchFamily="18" charset="0"/>
              </a:rPr>
              <a:t>Input a number: 25</a:t>
            </a:r>
          </a:p>
          <a:p>
            <a:pPr lvl="2">
              <a:lnSpc>
                <a:spcPct val="150000"/>
              </a:lnSpc>
            </a:pPr>
            <a:r>
              <a:rPr lang="en-IN" sz="1700" dirty="0">
                <a:latin typeface="Times New Roman" panose="02020603050405020304" pitchFamily="18" charset="0"/>
                <a:cs typeface="Times New Roman" panose="02020603050405020304" pitchFamily="18" charset="0"/>
              </a:rPr>
              <a:t>Expected Output :</a:t>
            </a:r>
          </a:p>
          <a:p>
            <a:pPr lvl="2">
              <a:lnSpc>
                <a:spcPct val="150000"/>
              </a:lnSpc>
            </a:pPr>
            <a:r>
              <a:rPr lang="en-IN" sz="1700" dirty="0">
                <a:latin typeface="Times New Roman" panose="02020603050405020304" pitchFamily="18" charset="0"/>
                <a:cs typeface="Times New Roman" panose="02020603050405020304" pitchFamily="18" charset="0"/>
              </a:rPr>
              <a:t>Input value: 25</a:t>
            </a:r>
          </a:p>
          <a:p>
            <a:pPr lvl="2">
              <a:lnSpc>
                <a:spcPct val="150000"/>
              </a:lnSpc>
            </a:pPr>
            <a:r>
              <a:rPr lang="en-IN" sz="1700" dirty="0">
                <a:latin typeface="Times New Roman" panose="02020603050405020304" pitchFamily="18" charset="0"/>
                <a:cs typeface="Times New Roman" panose="02020603050405020304" pitchFamily="18" charset="0"/>
              </a:rPr>
              <a:t>Positive number</a:t>
            </a:r>
          </a:p>
        </p:txBody>
      </p:sp>
    </p:spTree>
    <p:extLst>
      <p:ext uri="{BB962C8B-B14F-4D97-AF65-F5344CB8AC3E}">
        <p14:creationId xmlns:p14="http://schemas.microsoft.com/office/powerpoint/2010/main" val="24813657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2765" y="755349"/>
            <a:ext cx="11006470" cy="5347301"/>
          </a:xfrm>
        </p:spPr>
        <p:txBody>
          <a:bodyPr>
            <a:normAutofit/>
          </a:bodyPr>
          <a:lstStyle/>
          <a:p>
            <a:pPr>
              <a:lnSpc>
                <a:spcPct val="150000"/>
              </a:lnSpc>
            </a:pPr>
            <a:r>
              <a:rPr lang="en-IN" sz="1800" dirty="0">
                <a:latin typeface="Times New Roman" panose="02020603050405020304" pitchFamily="18" charset="0"/>
                <a:cs typeface="Times New Roman" panose="02020603050405020304" pitchFamily="18" charset="0"/>
              </a:rPr>
              <a:t>Write a Java program that takes a number from the user and generates an integer between 1 and 7. It displays the weekday name.</a:t>
            </a:r>
          </a:p>
          <a:p>
            <a:pPr marL="914400" lvl="2" indent="0">
              <a:lnSpc>
                <a:spcPct val="150000"/>
              </a:lnSpc>
              <a:buNone/>
            </a:pPr>
            <a:r>
              <a:rPr lang="en-IN" sz="1800" dirty="0">
                <a:latin typeface="Times New Roman" panose="02020603050405020304" pitchFamily="18" charset="0"/>
                <a:cs typeface="Times New Roman" panose="02020603050405020304" pitchFamily="18" charset="0"/>
              </a:rPr>
              <a:t>Test Data</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Input number: 3</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Expected Output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Wednesday</a:t>
            </a:r>
          </a:p>
          <a:p>
            <a:pPr>
              <a:lnSpc>
                <a:spcPct val="150000"/>
              </a:lnSpc>
            </a:pPr>
            <a:r>
              <a:rPr lang="en-IN" sz="1800" dirty="0">
                <a:latin typeface="Times New Roman" panose="02020603050405020304" pitchFamily="18" charset="0"/>
                <a:cs typeface="Times New Roman" panose="02020603050405020304" pitchFamily="18" charset="0"/>
              </a:rPr>
              <a:t>Write a Java program to find the number of days in a month.</a:t>
            </a:r>
          </a:p>
          <a:p>
            <a:pPr marL="914400" lvl="2" indent="0">
              <a:lnSpc>
                <a:spcPct val="150000"/>
              </a:lnSpc>
              <a:buNone/>
            </a:pPr>
            <a:r>
              <a:rPr lang="en-IN" sz="1800" dirty="0">
                <a:latin typeface="Times New Roman" panose="02020603050405020304" pitchFamily="18" charset="0"/>
                <a:cs typeface="Times New Roman" panose="02020603050405020304" pitchFamily="18" charset="0"/>
              </a:rPr>
              <a:t>Test Data</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Input a month number: 2</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Input a year: 2016</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Expected Output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February 2016 has 29 days</a:t>
            </a:r>
          </a:p>
        </p:txBody>
      </p:sp>
    </p:spTree>
    <p:extLst>
      <p:ext uri="{BB962C8B-B14F-4D97-AF65-F5344CB8AC3E}">
        <p14:creationId xmlns:p14="http://schemas.microsoft.com/office/powerpoint/2010/main" val="1554259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609" y="805728"/>
            <a:ext cx="10515600" cy="2384039"/>
          </a:xfrm>
        </p:spPr>
        <p:txBody>
          <a:bodyPr>
            <a:normAutofit lnSpcReduction="10000"/>
          </a:bodyPr>
          <a:lstStyle/>
          <a:p>
            <a:pPr>
              <a:lnSpc>
                <a:spcPct val="150000"/>
              </a:lnSpc>
            </a:pPr>
            <a:r>
              <a:rPr lang="en-IN" sz="2000" dirty="0">
                <a:latin typeface="Times New Roman" panose="02020603050405020304" pitchFamily="18" charset="0"/>
                <a:cs typeface="Times New Roman" panose="02020603050405020304" pitchFamily="18" charset="0"/>
              </a:rPr>
              <a:t>Write a Java program that takes a year from the user and prints whether it is a leap year or not.</a:t>
            </a:r>
          </a:p>
          <a:p>
            <a:pPr marL="457200" lvl="1" indent="0">
              <a:lnSpc>
                <a:spcPct val="150000"/>
              </a:lnSpc>
              <a:buNone/>
            </a:pPr>
            <a:r>
              <a:rPr lang="en-IN" sz="2000" i="1" dirty="0">
                <a:latin typeface="Times New Roman" panose="02020603050405020304" pitchFamily="18" charset="0"/>
                <a:cs typeface="Times New Roman" panose="02020603050405020304" pitchFamily="18" charset="0"/>
              </a:rPr>
              <a:t>Test Data</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Input the year: 2016</a:t>
            </a:r>
            <a:br>
              <a:rPr lang="en-IN" sz="2000" dirty="0">
                <a:latin typeface="Times New Roman" panose="02020603050405020304" pitchFamily="18" charset="0"/>
                <a:cs typeface="Times New Roman" panose="02020603050405020304" pitchFamily="18" charset="0"/>
              </a:rPr>
            </a:br>
            <a:r>
              <a:rPr lang="en-IN" sz="2000" i="1" dirty="0">
                <a:latin typeface="Times New Roman" panose="02020603050405020304" pitchFamily="18" charset="0"/>
                <a:cs typeface="Times New Roman" panose="02020603050405020304" pitchFamily="18" charset="0"/>
              </a:rPr>
              <a:t>Expected Output</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2016 is a leap year</a:t>
            </a:r>
          </a:p>
          <a:p>
            <a:pPr>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66715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1409"/>
            <a:ext cx="10515600" cy="5775181"/>
          </a:xfrm>
        </p:spPr>
        <p:txBody>
          <a:bodyPr>
            <a:normAutofit fontScale="92500" lnSpcReduction="10000"/>
          </a:bodyPr>
          <a:lstStyle/>
          <a:p>
            <a:pPr marL="0" indent="0" algn="ctr">
              <a:buNone/>
            </a:pPr>
            <a:r>
              <a:rPr lang="en-IN" sz="3200" b="1" i="1" dirty="0">
                <a:solidFill>
                  <a:srgbClr val="0070C0"/>
                </a:solidFill>
                <a:latin typeface="Times New Roman" panose="02020603050405020304" pitchFamily="18" charset="0"/>
                <a:cs typeface="Times New Roman" panose="02020603050405020304" pitchFamily="18" charset="0"/>
              </a:rPr>
              <a:t>Loop Statements</a:t>
            </a:r>
          </a:p>
          <a:p>
            <a:pPr>
              <a:lnSpc>
                <a:spcPct val="170000"/>
              </a:lnSpc>
            </a:pPr>
            <a:r>
              <a:rPr lang="en-IN" sz="2400" dirty="0">
                <a:latin typeface="Times New Roman" panose="02020603050405020304" pitchFamily="18" charset="0"/>
                <a:cs typeface="Times New Roman" panose="02020603050405020304" pitchFamily="18" charset="0"/>
              </a:rPr>
              <a:t>for loop</a:t>
            </a:r>
          </a:p>
          <a:p>
            <a:pPr>
              <a:lnSpc>
                <a:spcPct val="170000"/>
              </a:lnSpc>
            </a:pPr>
            <a:r>
              <a:rPr lang="en-IN" sz="2400" dirty="0">
                <a:latin typeface="Times New Roman" panose="02020603050405020304" pitchFamily="18" charset="0"/>
                <a:cs typeface="Times New Roman" panose="02020603050405020304" pitchFamily="18" charset="0"/>
              </a:rPr>
              <a:t>while loop</a:t>
            </a:r>
          </a:p>
          <a:p>
            <a:pPr>
              <a:lnSpc>
                <a:spcPct val="170000"/>
              </a:lnSpc>
            </a:pPr>
            <a:r>
              <a:rPr lang="en-IN" sz="2400" dirty="0">
                <a:latin typeface="Times New Roman" panose="02020603050405020304" pitchFamily="18" charset="0"/>
                <a:cs typeface="Times New Roman" panose="02020603050405020304" pitchFamily="18" charset="0"/>
              </a:rPr>
              <a:t>do-while loop</a:t>
            </a:r>
          </a:p>
          <a:p>
            <a:pPr marL="0" indent="0">
              <a:lnSpc>
                <a:spcPct val="170000"/>
              </a:lnSpc>
              <a:buNone/>
            </a:pPr>
            <a:r>
              <a:rPr lang="en-IN" sz="2400" b="1" i="1" dirty="0">
                <a:solidFill>
                  <a:srgbClr val="0070C0"/>
                </a:solidFill>
                <a:latin typeface="Times New Roman" panose="02020603050405020304" pitchFamily="18" charset="0"/>
                <a:cs typeface="Times New Roman" panose="02020603050405020304" pitchFamily="18" charset="0"/>
              </a:rPr>
              <a:t>for loop: </a:t>
            </a:r>
            <a:r>
              <a:rPr lang="en-IN" sz="2400" b="0" i="0" dirty="0">
                <a:effectLst/>
                <a:latin typeface="Times New Roman" panose="02020603050405020304" pitchFamily="18" charset="0"/>
                <a:cs typeface="Times New Roman" panose="02020603050405020304" pitchFamily="18" charset="0"/>
              </a:rPr>
              <a:t>It repeatedly executes a block of code based on a specified condition.</a:t>
            </a:r>
            <a:endParaRPr lang="en-IN" sz="2400" b="1" i="1" dirty="0">
              <a:latin typeface="Times New Roman" panose="02020603050405020304" pitchFamily="18" charset="0"/>
              <a:cs typeface="Times New Roman" panose="02020603050405020304" pitchFamily="18" charset="0"/>
            </a:endParaRPr>
          </a:p>
          <a:p>
            <a:pPr marL="0" indent="0">
              <a:lnSpc>
                <a:spcPct val="170000"/>
              </a:lnSpc>
              <a:buNone/>
            </a:pPr>
            <a:r>
              <a:rPr lang="en-IN" sz="2400" b="1" dirty="0">
                <a:latin typeface="Times New Roman" panose="02020603050405020304" pitchFamily="18" charset="0"/>
                <a:cs typeface="Times New Roman" panose="02020603050405020304" pitchFamily="18" charset="0"/>
              </a:rPr>
              <a:t>      for</a:t>
            </a:r>
            <a:r>
              <a:rPr lang="en-IN" sz="2400" dirty="0">
                <a:latin typeface="Times New Roman" panose="02020603050405020304" pitchFamily="18" charset="0"/>
                <a:cs typeface="Times New Roman" panose="02020603050405020304" pitchFamily="18" charset="0"/>
              </a:rPr>
              <a:t>(initialization, condition, increment/decrement) </a:t>
            </a:r>
          </a:p>
          <a:p>
            <a:pPr marL="0" indent="0">
              <a:lnSpc>
                <a:spcPct val="170000"/>
              </a:lnSpc>
              <a:buNone/>
            </a:pPr>
            <a:r>
              <a:rPr lang="en-IN" sz="2400" dirty="0">
                <a:latin typeface="Times New Roman" panose="02020603050405020304" pitchFamily="18" charset="0"/>
                <a:cs typeface="Times New Roman" panose="02020603050405020304" pitchFamily="18" charset="0"/>
              </a:rPr>
              <a:t>         {    </a:t>
            </a:r>
          </a:p>
          <a:p>
            <a:pPr marL="0" indent="0">
              <a:lnSpc>
                <a:spcPct val="170000"/>
              </a:lnSpc>
              <a:buNone/>
            </a:pPr>
            <a:r>
              <a:rPr lang="en-IN" sz="2400" dirty="0">
                <a:latin typeface="Times New Roman" panose="02020603050405020304" pitchFamily="18" charset="0"/>
                <a:cs typeface="Times New Roman" panose="02020603050405020304" pitchFamily="18" charset="0"/>
              </a:rPr>
              <a:t>           //block of statements    </a:t>
            </a:r>
          </a:p>
          <a:p>
            <a:pPr marL="0" indent="0">
              <a:lnSpc>
                <a:spcPct val="170000"/>
              </a:lnSpc>
              <a:buNone/>
            </a:pPr>
            <a:r>
              <a:rPr lang="en-IN" sz="2400" dirty="0">
                <a:latin typeface="Times New Roman" panose="02020603050405020304" pitchFamily="18" charset="0"/>
                <a:cs typeface="Times New Roman" panose="02020603050405020304" pitchFamily="18" charset="0"/>
              </a:rPr>
              <a:t>         }    </a:t>
            </a:r>
          </a:p>
          <a:p>
            <a:pPr marL="0" indent="0">
              <a:lnSpc>
                <a:spcPct val="170000"/>
              </a:lnSpc>
              <a:buNone/>
            </a:pPr>
            <a:endParaRPr lang="en-IN" sz="2400" b="1" dirty="0">
              <a:latin typeface="Times New Roman" panose="02020603050405020304" pitchFamily="18" charset="0"/>
              <a:cs typeface="Times New Roman" panose="02020603050405020304" pitchFamily="18" charset="0"/>
            </a:endParaRPr>
          </a:p>
          <a:p>
            <a:pPr marL="0" indent="0">
              <a:lnSpc>
                <a:spcPct val="170000"/>
              </a:lnSpc>
              <a:buNone/>
            </a:pPr>
            <a:endParaRPr lang="en-IN" sz="24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6732077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30420"/>
            <a:ext cx="10528005" cy="5257730"/>
          </a:xfrm>
        </p:spPr>
        <p:txBody>
          <a:bodyPr>
            <a:normAutofit lnSpcReduction="10000"/>
          </a:bodyPr>
          <a:lstStyle/>
          <a:p>
            <a:pPr marL="0" indent="0">
              <a:buNone/>
            </a:pPr>
            <a:r>
              <a:rPr lang="en-IN" sz="2200" b="1" i="1" dirty="0">
                <a:solidFill>
                  <a:srgbClr val="0070C0"/>
                </a:solidFill>
                <a:latin typeface="Times New Roman" panose="02020603050405020304" pitchFamily="18" charset="0"/>
                <a:cs typeface="Times New Roman" panose="02020603050405020304" pitchFamily="18" charset="0"/>
              </a:rPr>
              <a:t>Example:</a:t>
            </a:r>
          </a:p>
          <a:p>
            <a:pPr marL="0" indent="0">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Calculattion </a:t>
            </a:r>
          </a:p>
          <a:p>
            <a:pPr marL="0" indent="0">
              <a:buNone/>
            </a:pPr>
            <a:r>
              <a:rPr lang="en-IN" sz="2000" dirty="0">
                <a:latin typeface="Times New Roman" panose="02020603050405020304" pitchFamily="18" charset="0"/>
                <a:cs typeface="Times New Roman" panose="02020603050405020304" pitchFamily="18" charset="0"/>
              </a:rPr>
              <a:t>{  </a:t>
            </a:r>
          </a:p>
          <a:p>
            <a:pPr marL="0" indent="0">
              <a:buNone/>
            </a:pPr>
            <a:r>
              <a:rPr lang="en-IN" sz="2000" b="1" dirty="0">
                <a:latin typeface="Times New Roman" panose="02020603050405020304" pitchFamily="18" charset="0"/>
                <a:cs typeface="Times New Roman" panose="02020603050405020304" pitchFamily="18" charset="0"/>
              </a:rPr>
              <a:t>    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args)</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sum = 0;  </a:t>
            </a:r>
          </a:p>
          <a:p>
            <a:pPr marL="0" indent="0">
              <a:buNone/>
            </a:pPr>
            <a:r>
              <a:rPr lang="en-IN" sz="2000" b="1" dirty="0">
                <a:latin typeface="Times New Roman" panose="02020603050405020304" pitchFamily="18" charset="0"/>
                <a:cs typeface="Times New Roman" panose="02020603050405020304" pitchFamily="18" charset="0"/>
              </a:rPr>
              <a:t>      for</a:t>
            </a:r>
            <a:r>
              <a:rPr lang="en-IN" sz="2000" dirty="0">
                <a:latin typeface="Times New Roman" panose="02020603050405020304" pitchFamily="18" charset="0"/>
                <a:cs typeface="Times New Roman" panose="02020603050405020304" pitchFamily="18" charset="0"/>
              </a:rPr>
              <a:t>(</a:t>
            </a: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j = 1; j&lt;=10; </a:t>
            </a:r>
            <a:r>
              <a:rPr lang="en-IN" sz="2000" dirty="0" err="1">
                <a:latin typeface="Times New Roman" panose="02020603050405020304" pitchFamily="18" charset="0"/>
                <a:cs typeface="Times New Roman" panose="02020603050405020304" pitchFamily="18" charset="0"/>
              </a:rPr>
              <a:t>j++</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sum = sum + j;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System.out.println("The sum of first 10 natural numbers is " + sum);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Output:55</a:t>
            </a:r>
          </a:p>
        </p:txBody>
      </p:sp>
    </p:spTree>
    <p:extLst>
      <p:ext uri="{BB962C8B-B14F-4D97-AF65-F5344CB8AC3E}">
        <p14:creationId xmlns:p14="http://schemas.microsoft.com/office/powerpoint/2010/main" val="15532191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29254"/>
            <a:ext cx="10283456" cy="4219193"/>
          </a:xfrm>
        </p:spPr>
        <p:txBody>
          <a:bodyPr>
            <a:normAutofit/>
          </a:bodyPr>
          <a:lstStyle/>
          <a:p>
            <a:pPr marL="0" indent="0" algn="ctr">
              <a:lnSpc>
                <a:spcPct val="160000"/>
              </a:lnSpc>
              <a:buNone/>
            </a:pPr>
            <a:r>
              <a:rPr lang="en-IN" sz="3200" b="1" i="1" dirty="0">
                <a:solidFill>
                  <a:srgbClr val="0070C0"/>
                </a:solidFill>
                <a:latin typeface="Times New Roman" panose="02020603050405020304" pitchFamily="18" charset="0"/>
                <a:cs typeface="Times New Roman" panose="02020603050405020304" pitchFamily="18" charset="0"/>
              </a:rPr>
              <a:t>for-each loop</a:t>
            </a:r>
          </a:p>
          <a:p>
            <a:pPr marL="0" indent="0">
              <a:lnSpc>
                <a:spcPct val="160000"/>
              </a:lnSpc>
              <a:buNone/>
            </a:pPr>
            <a:r>
              <a:rPr lang="en-IN" sz="2200" b="1" dirty="0">
                <a:solidFill>
                  <a:srgbClr val="0070C0"/>
                </a:solidFill>
                <a:latin typeface="Times New Roman" panose="02020603050405020304" pitchFamily="18" charset="0"/>
                <a:cs typeface="Times New Roman" panose="02020603050405020304" pitchFamily="18" charset="0"/>
              </a:rPr>
              <a:t>Syntax:</a:t>
            </a:r>
          </a:p>
          <a:p>
            <a:pPr marL="0" indent="0">
              <a:lnSpc>
                <a:spcPct val="150000"/>
              </a:lnSpc>
              <a:buNone/>
            </a:pPr>
            <a:r>
              <a:rPr lang="en-IN" sz="2200" b="1" dirty="0">
                <a:latin typeface="Times New Roman" panose="02020603050405020304" pitchFamily="18" charset="0"/>
                <a:cs typeface="Times New Roman" panose="02020603050405020304" pitchFamily="18" charset="0"/>
              </a:rPr>
              <a:t>for </a:t>
            </a:r>
            <a:r>
              <a:rPr lang="en-IN" sz="2200" dirty="0">
                <a:latin typeface="Times New Roman" panose="02020603050405020304" pitchFamily="18" charset="0"/>
                <a:cs typeface="Times New Roman" panose="02020603050405020304" pitchFamily="18" charset="0"/>
              </a:rPr>
              <a:t>(data_type var : array_name/collection_name)</a:t>
            </a:r>
          </a:p>
          <a:p>
            <a:pPr marL="0" indent="0">
              <a:lnSpc>
                <a:spcPct val="150000"/>
              </a:lnSpc>
              <a:buNone/>
            </a:pPr>
            <a:r>
              <a:rPr lang="en-IN" sz="2200" dirty="0">
                <a:latin typeface="Times New Roman" panose="02020603050405020304" pitchFamily="18" charset="0"/>
                <a:cs typeface="Times New Roman" panose="02020603050405020304" pitchFamily="18" charset="0"/>
              </a:rPr>
              <a:t>{    </a:t>
            </a:r>
          </a:p>
          <a:p>
            <a:pPr marL="0" indent="0">
              <a:lnSpc>
                <a:spcPct val="150000"/>
              </a:lnSpc>
              <a:buNone/>
            </a:pPr>
            <a:r>
              <a:rPr lang="en-IN" sz="2200" dirty="0">
                <a:latin typeface="Times New Roman" panose="02020603050405020304" pitchFamily="18" charset="0"/>
                <a:cs typeface="Times New Roman" panose="02020603050405020304" pitchFamily="18" charset="0"/>
              </a:rPr>
              <a:t>//statements    </a:t>
            </a:r>
          </a:p>
          <a:p>
            <a:pPr marL="0" indent="0">
              <a:lnSpc>
                <a:spcPct val="150000"/>
              </a:lnSpc>
              <a:buNone/>
            </a:pPr>
            <a:r>
              <a:rPr lang="en-IN" sz="2200" dirty="0">
                <a:latin typeface="Times New Roman" panose="02020603050405020304" pitchFamily="18" charset="0"/>
                <a:cs typeface="Times New Roman" panose="02020603050405020304" pitchFamily="18" charset="0"/>
              </a:rPr>
              <a:t>}    </a:t>
            </a:r>
          </a:p>
          <a:p>
            <a:pPr marL="0" indent="0">
              <a:buNone/>
            </a:pPr>
            <a:endParaRPr lang="en-IN" dirty="0"/>
          </a:p>
        </p:txBody>
      </p:sp>
    </p:spTree>
    <p:extLst>
      <p:ext uri="{BB962C8B-B14F-4D97-AF65-F5344CB8AC3E}">
        <p14:creationId xmlns:p14="http://schemas.microsoft.com/office/powerpoint/2010/main" val="2675951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64A1AD-9092-A19C-D0A7-C5ED78DD0D86}"/>
              </a:ext>
            </a:extLst>
          </p:cNvPr>
          <p:cNvSpPr txBox="1"/>
          <p:nvPr/>
        </p:nvSpPr>
        <p:spPr>
          <a:xfrm>
            <a:off x="978195" y="705914"/>
            <a:ext cx="9792586" cy="5544659"/>
          </a:xfrm>
          <a:prstGeom prst="rect">
            <a:avLst/>
          </a:prstGeom>
          <a:noFill/>
        </p:spPr>
        <p:txBody>
          <a:bodyPr wrap="square">
            <a:spAutoFit/>
          </a:bodyPr>
          <a:lstStyle/>
          <a:p>
            <a:pPr marL="0" indent="0">
              <a:lnSpc>
                <a:spcPct val="160000"/>
              </a:lnSpc>
              <a:buNone/>
            </a:pPr>
            <a:r>
              <a:rPr lang="en-IN" sz="2400" b="1" i="1" dirty="0">
                <a:solidFill>
                  <a:srgbClr val="0070C0"/>
                </a:solidFill>
                <a:latin typeface="Times New Roman" panose="02020603050405020304" pitchFamily="18" charset="0"/>
                <a:cs typeface="Times New Roman" panose="02020603050405020304" pitchFamily="18" charset="0"/>
              </a:rPr>
              <a:t>Example:</a:t>
            </a:r>
          </a:p>
          <a:p>
            <a:pPr marL="0" indent="0">
              <a:lnSpc>
                <a:spcPct val="16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Calculation {    </a:t>
            </a:r>
          </a:p>
          <a:p>
            <a:pPr marL="0" indent="0">
              <a:lnSpc>
                <a:spcPct val="16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args) {      </a:t>
            </a:r>
          </a:p>
          <a:p>
            <a:pPr marL="0" indent="0">
              <a:lnSpc>
                <a:spcPct val="160000"/>
              </a:lnSpc>
              <a:buNone/>
            </a:pPr>
            <a:r>
              <a:rPr lang="en-IN" sz="2000" dirty="0">
                <a:latin typeface="Times New Roman" panose="02020603050405020304" pitchFamily="18" charset="0"/>
                <a:cs typeface="Times New Roman" panose="02020603050405020304" pitchFamily="18" charset="0"/>
              </a:rPr>
              <a:t>String[] names = {"</a:t>
            </a:r>
            <a:r>
              <a:rPr lang="en-IN" sz="2000" dirty="0" err="1">
                <a:latin typeface="Times New Roman" panose="02020603050405020304" pitchFamily="18" charset="0"/>
                <a:cs typeface="Times New Roman" panose="02020603050405020304" pitchFamily="18" charset="0"/>
              </a:rPr>
              <a:t>Java","C","C</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Python","JavaScript</a:t>
            </a:r>
            <a:r>
              <a:rPr lang="en-IN" sz="2000" dirty="0">
                <a:latin typeface="Times New Roman" panose="02020603050405020304" pitchFamily="18" charset="0"/>
                <a:cs typeface="Times New Roman" panose="02020603050405020304" pitchFamily="18" charset="0"/>
              </a:rPr>
              <a:t>"};    </a:t>
            </a:r>
          </a:p>
          <a:p>
            <a:pPr marL="0" indent="0">
              <a:lnSpc>
                <a:spcPct val="16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("Printing the content of the array names:\n");</a:t>
            </a:r>
          </a:p>
          <a:p>
            <a:pPr marL="0" indent="0">
              <a:lnSpc>
                <a:spcPct val="160000"/>
              </a:lnSpc>
              <a:buNone/>
            </a:pPr>
            <a:r>
              <a:rPr lang="en-IN" sz="2000" b="1" dirty="0">
                <a:latin typeface="Times New Roman" panose="02020603050405020304" pitchFamily="18" charset="0"/>
                <a:cs typeface="Times New Roman" panose="02020603050405020304" pitchFamily="18" charset="0"/>
              </a:rPr>
              <a:t>for</a:t>
            </a:r>
            <a:r>
              <a:rPr lang="en-IN" sz="2000" dirty="0">
                <a:latin typeface="Times New Roman" panose="02020603050405020304" pitchFamily="18" charset="0"/>
                <a:cs typeface="Times New Roman" panose="02020603050405020304" pitchFamily="18" charset="0"/>
              </a:rPr>
              <a:t>(String </a:t>
            </a:r>
            <a:r>
              <a:rPr lang="en-IN" sz="2000" dirty="0" err="1">
                <a:latin typeface="Times New Roman" panose="02020603050405020304" pitchFamily="18" charset="0"/>
                <a:cs typeface="Times New Roman" panose="02020603050405020304" pitchFamily="18" charset="0"/>
              </a:rPr>
              <a:t>name:names</a:t>
            </a:r>
            <a:r>
              <a:rPr lang="en-IN" sz="2000" dirty="0">
                <a:latin typeface="Times New Roman" panose="02020603050405020304" pitchFamily="18" charset="0"/>
                <a:cs typeface="Times New Roman" panose="02020603050405020304" pitchFamily="18" charset="0"/>
              </a:rPr>
              <a:t>) </a:t>
            </a:r>
          </a:p>
          <a:p>
            <a:pPr marL="0" indent="0">
              <a:lnSpc>
                <a:spcPct val="160000"/>
              </a:lnSpc>
              <a:buNone/>
            </a:pPr>
            <a:r>
              <a:rPr lang="en-IN" sz="2000" dirty="0">
                <a:latin typeface="Times New Roman" panose="02020603050405020304" pitchFamily="18" charset="0"/>
                <a:cs typeface="Times New Roman" panose="02020603050405020304" pitchFamily="18" charset="0"/>
              </a:rPr>
              <a:t>{    </a:t>
            </a:r>
          </a:p>
          <a:p>
            <a:pPr marL="0" indent="0">
              <a:lnSpc>
                <a:spcPct val="16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(name);    </a:t>
            </a:r>
          </a:p>
          <a:p>
            <a:pPr marL="0" indent="0">
              <a:lnSpc>
                <a:spcPct val="160000"/>
              </a:lnSpc>
              <a:buNone/>
            </a:pPr>
            <a:r>
              <a:rPr lang="en-IN" sz="2000" dirty="0">
                <a:latin typeface="Times New Roman" panose="02020603050405020304" pitchFamily="18" charset="0"/>
                <a:cs typeface="Times New Roman" panose="02020603050405020304" pitchFamily="18" charset="0"/>
              </a:rPr>
              <a:t>}    </a:t>
            </a:r>
          </a:p>
          <a:p>
            <a:pPr marL="0" indent="0">
              <a:lnSpc>
                <a:spcPct val="160000"/>
              </a:lnSpc>
              <a:buNone/>
            </a:pPr>
            <a:r>
              <a:rPr lang="en-IN" sz="2000" dirty="0">
                <a:latin typeface="Times New Roman" panose="02020603050405020304" pitchFamily="18" charset="0"/>
                <a:cs typeface="Times New Roman" panose="02020603050405020304" pitchFamily="18" charset="0"/>
              </a:rPr>
              <a:t>}    </a:t>
            </a:r>
          </a:p>
          <a:p>
            <a:pPr marL="0" indent="0">
              <a:lnSpc>
                <a:spcPct val="160000"/>
              </a:lnSpc>
              <a:buNone/>
            </a:pPr>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10516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13678" y="810863"/>
            <a:ext cx="10515600" cy="2992438"/>
          </a:xfrm>
        </p:spPr>
        <p:txBody>
          <a:bodyPr>
            <a:noAutofit/>
          </a:bodyPr>
          <a:lstStyle/>
          <a:p>
            <a:pPr marL="0" indent="0" algn="ctr">
              <a:buNone/>
            </a:pPr>
            <a:r>
              <a:rPr lang="en-IN" sz="3200" b="1" i="1" dirty="0">
                <a:solidFill>
                  <a:srgbClr val="0070C0"/>
                </a:solidFill>
                <a:latin typeface="Times New Roman" panose="02020603050405020304" pitchFamily="18" charset="0"/>
                <a:cs typeface="Times New Roman" panose="02020603050405020304" pitchFamily="18" charset="0"/>
              </a:rPr>
              <a:t>while loop</a:t>
            </a:r>
          </a:p>
          <a:p>
            <a:pPr>
              <a:lnSpc>
                <a:spcPct val="150000"/>
              </a:lnSpc>
            </a:pPr>
            <a:r>
              <a:rPr lang="en-IN" sz="2000" b="0" i="0" dirty="0">
                <a:effectLst/>
                <a:latin typeface="Times New Roman" panose="02020603050405020304" pitchFamily="18" charset="0"/>
                <a:cs typeface="Times New Roman" panose="02020603050405020304" pitchFamily="18" charset="0"/>
              </a:rPr>
              <a:t>It executes a block of code repeatedly as long as a specified condition is true. </a:t>
            </a:r>
          </a:p>
          <a:p>
            <a:pPr marL="0" indent="0">
              <a:lnSpc>
                <a:spcPct val="150000"/>
              </a:lnSpc>
              <a:buNone/>
            </a:pPr>
            <a:r>
              <a:rPr lang="en-IN" sz="2000" b="1" dirty="0">
                <a:solidFill>
                  <a:srgbClr val="0070C0"/>
                </a:solidFill>
                <a:latin typeface="Times New Roman" panose="02020603050405020304" pitchFamily="18" charset="0"/>
                <a:cs typeface="Times New Roman" panose="02020603050405020304" pitchFamily="18" charset="0"/>
              </a:rPr>
              <a:t>Syntax:</a:t>
            </a:r>
          </a:p>
          <a:p>
            <a:pPr marL="0" indent="0">
              <a:lnSpc>
                <a:spcPct val="150000"/>
              </a:lnSpc>
              <a:buNone/>
            </a:pPr>
            <a:r>
              <a:rPr lang="en-IN" sz="2000" b="1" dirty="0">
                <a:latin typeface="Times New Roman" panose="02020603050405020304" pitchFamily="18" charset="0"/>
                <a:cs typeface="Times New Roman" panose="02020603050405020304" pitchFamily="18" charset="0"/>
              </a:rPr>
              <a:t>while</a:t>
            </a:r>
            <a:r>
              <a:rPr lang="en-IN" sz="2000" dirty="0">
                <a:latin typeface="Times New Roman" panose="02020603050405020304" pitchFamily="18" charset="0"/>
                <a:cs typeface="Times New Roman" panose="02020603050405020304" pitchFamily="18" charset="0"/>
              </a:rPr>
              <a:t>(condition)</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p>
          <a:p>
            <a:pPr marL="0" indent="0">
              <a:lnSpc>
                <a:spcPct val="150000"/>
              </a:lnSpc>
              <a:buNone/>
            </a:pPr>
            <a:r>
              <a:rPr lang="en-IN" sz="2000" dirty="0">
                <a:latin typeface="Times New Roman" panose="02020603050405020304" pitchFamily="18" charset="0"/>
                <a:cs typeface="Times New Roman" panose="02020603050405020304" pitchFamily="18" charset="0"/>
              </a:rPr>
              <a:t>//looping statements    </a:t>
            </a:r>
          </a:p>
          <a:p>
            <a:pPr marL="0" indent="0">
              <a:lnSpc>
                <a:spcPct val="150000"/>
              </a:lnSpc>
              <a:buNone/>
            </a:pPr>
            <a:r>
              <a:rPr lang="en-IN" sz="2000" dirty="0">
                <a:latin typeface="Times New Roman" panose="02020603050405020304" pitchFamily="18" charset="0"/>
                <a:cs typeface="Times New Roman" panose="02020603050405020304" pitchFamily="18" charset="0"/>
              </a:rPr>
              <a:t> }    </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954EBD4-F2BC-3F9F-0D6A-62B6FF4424A1}"/>
              </a:ext>
            </a:extLst>
          </p:cNvPr>
          <p:cNvSpPr txBox="1"/>
          <p:nvPr/>
        </p:nvSpPr>
        <p:spPr>
          <a:xfrm>
            <a:off x="4326337" y="3649692"/>
            <a:ext cx="7516258" cy="224676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IN" sz="2800" b="1" i="0" dirty="0">
                <a:solidFill>
                  <a:srgbClr val="DF3079"/>
                </a:solidFill>
                <a:effectLst/>
                <a:latin typeface="Söhne Mono"/>
              </a:rPr>
              <a:t>int</a:t>
            </a:r>
            <a:r>
              <a:rPr lang="en-IN" sz="2800" b="1" i="0" dirty="0">
                <a:solidFill>
                  <a:srgbClr val="FFFFFF"/>
                </a:solidFill>
                <a:effectLst/>
                <a:latin typeface="Söhne Mono"/>
              </a:rPr>
              <a:t> </a:t>
            </a:r>
            <a:r>
              <a:rPr lang="en-IN" sz="2800" b="1" i="0" dirty="0">
                <a:solidFill>
                  <a:srgbClr val="DF3079"/>
                </a:solidFill>
                <a:effectLst/>
                <a:latin typeface="Söhne Mono"/>
              </a:rPr>
              <a:t>count</a:t>
            </a:r>
            <a:r>
              <a:rPr lang="en-IN" sz="2800" b="1" i="0" dirty="0">
                <a:solidFill>
                  <a:srgbClr val="FFFFFF"/>
                </a:solidFill>
                <a:effectLst/>
                <a:latin typeface="Söhne Mono"/>
              </a:rPr>
              <a:t> = </a:t>
            </a:r>
            <a:r>
              <a:rPr lang="en-IN" sz="2800" b="1" i="0" dirty="0">
                <a:solidFill>
                  <a:srgbClr val="DF3079"/>
                </a:solidFill>
                <a:effectLst/>
                <a:latin typeface="Söhne Mono"/>
              </a:rPr>
              <a:t>0</a:t>
            </a:r>
            <a:r>
              <a:rPr lang="en-IN" sz="2800" b="1" i="0" dirty="0">
                <a:solidFill>
                  <a:srgbClr val="FFFFFF"/>
                </a:solidFill>
                <a:effectLst/>
                <a:latin typeface="Söhne Mono"/>
              </a:rPr>
              <a:t>; </a:t>
            </a:r>
          </a:p>
          <a:p>
            <a:r>
              <a:rPr lang="en-IN" sz="2800" b="1" i="0" dirty="0">
                <a:solidFill>
                  <a:srgbClr val="2E95D3"/>
                </a:solidFill>
                <a:effectLst/>
                <a:latin typeface="Söhne Mono"/>
              </a:rPr>
              <a:t>while</a:t>
            </a:r>
            <a:r>
              <a:rPr lang="en-IN" sz="2800" b="1" i="0" dirty="0">
                <a:solidFill>
                  <a:srgbClr val="FFFFFF"/>
                </a:solidFill>
                <a:effectLst/>
                <a:latin typeface="Söhne Mono"/>
              </a:rPr>
              <a:t> (count &lt; </a:t>
            </a:r>
            <a:r>
              <a:rPr lang="en-IN" sz="2800" b="1" i="0" dirty="0">
                <a:solidFill>
                  <a:srgbClr val="DF3079"/>
                </a:solidFill>
                <a:effectLst/>
                <a:latin typeface="Söhne Mono"/>
              </a:rPr>
              <a:t>5</a:t>
            </a:r>
            <a:r>
              <a:rPr lang="en-IN" sz="2800" b="1" i="0" dirty="0">
                <a:solidFill>
                  <a:srgbClr val="FFFFFF"/>
                </a:solidFill>
                <a:effectLst/>
                <a:latin typeface="Söhne Mono"/>
              </a:rPr>
              <a:t>) { </a:t>
            </a:r>
          </a:p>
          <a:p>
            <a:r>
              <a:rPr lang="en-IN" sz="2800" b="1" dirty="0">
                <a:solidFill>
                  <a:srgbClr val="FFFFFF"/>
                </a:solidFill>
                <a:latin typeface="Söhne Mono"/>
              </a:rPr>
              <a:t>	</a:t>
            </a:r>
            <a:r>
              <a:rPr lang="en-IN" sz="2800" b="1" i="0" dirty="0" err="1">
                <a:solidFill>
                  <a:srgbClr val="FFFFFF"/>
                </a:solidFill>
                <a:effectLst/>
                <a:latin typeface="Söhne Mono"/>
              </a:rPr>
              <a:t>System.out.println</a:t>
            </a:r>
            <a:r>
              <a:rPr lang="en-IN" sz="2800" b="1" i="0" dirty="0">
                <a:solidFill>
                  <a:srgbClr val="FFFFFF"/>
                </a:solidFill>
                <a:effectLst/>
                <a:latin typeface="Söhne Mono"/>
              </a:rPr>
              <a:t>(</a:t>
            </a:r>
            <a:r>
              <a:rPr lang="en-IN" sz="2800" b="1" i="0" dirty="0">
                <a:solidFill>
                  <a:srgbClr val="00A67D"/>
                </a:solidFill>
                <a:effectLst/>
                <a:latin typeface="Söhne Mono"/>
              </a:rPr>
              <a:t>"Count: "</a:t>
            </a:r>
            <a:r>
              <a:rPr lang="en-IN" sz="2800" b="1" i="0" dirty="0">
                <a:solidFill>
                  <a:srgbClr val="FFFFFF"/>
                </a:solidFill>
                <a:effectLst/>
                <a:latin typeface="Söhne Mono"/>
              </a:rPr>
              <a:t> + count); 	count++; </a:t>
            </a:r>
          </a:p>
          <a:p>
            <a:r>
              <a:rPr lang="en-IN" sz="2800" b="1" i="0" dirty="0">
                <a:solidFill>
                  <a:srgbClr val="FFFFFF"/>
                </a:solidFill>
                <a:effectLst/>
                <a:latin typeface="Söhne Mono"/>
              </a:rPr>
              <a:t>}</a:t>
            </a:r>
            <a:endParaRPr lang="en-IN" sz="2800" b="1" dirty="0"/>
          </a:p>
        </p:txBody>
      </p:sp>
    </p:spTree>
    <p:extLst>
      <p:ext uri="{BB962C8B-B14F-4D97-AF65-F5344CB8AC3E}">
        <p14:creationId xmlns:p14="http://schemas.microsoft.com/office/powerpoint/2010/main" val="932783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EEE6D1-CA70-4970-CC42-D359CE1A5D47}"/>
              </a:ext>
            </a:extLst>
          </p:cNvPr>
          <p:cNvSpPr txBox="1"/>
          <p:nvPr/>
        </p:nvSpPr>
        <p:spPr>
          <a:xfrm>
            <a:off x="1590733" y="318734"/>
            <a:ext cx="9527031" cy="6119945"/>
          </a:xfrm>
          <a:prstGeom prst="rect">
            <a:avLst/>
          </a:prstGeom>
          <a:noFill/>
        </p:spPr>
        <p:txBody>
          <a:bodyPr wrap="square">
            <a:spAutoFit/>
          </a:bodyPr>
          <a:lstStyle/>
          <a:p>
            <a:pPr marL="0" indent="0">
              <a:lnSpc>
                <a:spcPct val="150000"/>
              </a:lnSpc>
              <a:buNone/>
            </a:pPr>
            <a:r>
              <a:rPr lang="en-IN" sz="2400" b="1" i="1" dirty="0">
                <a:solidFill>
                  <a:srgbClr val="0070C0"/>
                </a:solidFill>
                <a:latin typeface="Times New Roman" panose="02020603050405020304" pitchFamily="18" charset="0"/>
                <a:cs typeface="Times New Roman" panose="02020603050405020304" pitchFamily="18" charset="0"/>
              </a:rPr>
              <a:t>Example:</a:t>
            </a:r>
          </a:p>
          <a:p>
            <a:pPr marL="0" indent="0">
              <a:lnSpc>
                <a:spcPct val="150000"/>
              </a:lnSpc>
              <a:buNone/>
            </a:pPr>
            <a:r>
              <a:rPr lang="en-IN" sz="2400" b="1" dirty="0">
                <a:latin typeface="Times New Roman" panose="02020603050405020304" pitchFamily="18" charset="0"/>
                <a:cs typeface="Times New Roman" panose="02020603050405020304" pitchFamily="18" charset="0"/>
              </a:rPr>
              <a:t>public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class</a:t>
            </a:r>
            <a:r>
              <a:rPr lang="en-IN" sz="2400" dirty="0">
                <a:latin typeface="Times New Roman" panose="02020603050405020304" pitchFamily="18" charset="0"/>
                <a:cs typeface="Times New Roman" panose="02020603050405020304" pitchFamily="18" charset="0"/>
              </a:rPr>
              <a:t> Calculation {    </a:t>
            </a:r>
          </a:p>
          <a:p>
            <a:pPr marL="0" indent="0">
              <a:lnSpc>
                <a:spcPct val="150000"/>
              </a:lnSpc>
              <a:buNone/>
            </a:pPr>
            <a:r>
              <a:rPr lang="en-IN" sz="2400" b="1" dirty="0">
                <a:latin typeface="Times New Roman" panose="02020603050405020304" pitchFamily="18" charset="0"/>
                <a:cs typeface="Times New Roman" panose="02020603050405020304" pitchFamily="18" charset="0"/>
              </a:rPr>
              <a:t>public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static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void</a:t>
            </a:r>
            <a:r>
              <a:rPr lang="en-IN" sz="2400" dirty="0">
                <a:latin typeface="Times New Roman" panose="02020603050405020304" pitchFamily="18" charset="0"/>
                <a:cs typeface="Times New Roman" panose="02020603050405020304" pitchFamily="18" charset="0"/>
              </a:rPr>
              <a:t> main(String[] args) {       </a:t>
            </a:r>
          </a:p>
          <a:p>
            <a:pPr marL="0" indent="0">
              <a:lnSpc>
                <a:spcPct val="150000"/>
              </a:lnSpc>
              <a:buNone/>
            </a:pPr>
            <a:r>
              <a:rPr lang="en-IN" sz="2400" b="1" dirty="0">
                <a:latin typeface="Times New Roman" panose="02020603050405020304" pitchFamily="18" charset="0"/>
                <a:cs typeface="Times New Roman" panose="02020603050405020304" pitchFamily="18" charset="0"/>
              </a:rPr>
              <a:t>  int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 0;    </a:t>
            </a:r>
          </a:p>
          <a:p>
            <a:pPr marL="0" indent="0">
              <a:lnSpc>
                <a:spcPct val="150000"/>
              </a:lnSpc>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System.out.println</a:t>
            </a:r>
            <a:r>
              <a:rPr lang="en-IN" sz="2400" dirty="0">
                <a:latin typeface="Times New Roman" panose="02020603050405020304" pitchFamily="18" charset="0"/>
                <a:cs typeface="Times New Roman" panose="02020603050405020304" pitchFamily="18" charset="0"/>
              </a:rPr>
              <a:t>("Printing the list of first 10 even numbers \n");    </a:t>
            </a:r>
          </a:p>
          <a:p>
            <a:pPr marL="0" indent="0">
              <a:lnSpc>
                <a:spcPct val="150000"/>
              </a:lnSpc>
              <a:buNone/>
            </a:pPr>
            <a:r>
              <a:rPr lang="en-IN" sz="2400" b="1" dirty="0">
                <a:latin typeface="Times New Roman" panose="02020603050405020304" pitchFamily="18" charset="0"/>
                <a:cs typeface="Times New Roman" panose="02020603050405020304" pitchFamily="18" charset="0"/>
              </a:rPr>
              <a:t>   while</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&lt;=10) </a:t>
            </a:r>
          </a:p>
          <a:p>
            <a:pPr marL="0" indent="0">
              <a:lnSpc>
                <a:spcPct val="150000"/>
              </a:lnSpc>
              <a:buNone/>
            </a:pPr>
            <a:r>
              <a:rPr lang="en-IN" sz="2400" dirty="0">
                <a:latin typeface="Times New Roman" panose="02020603050405020304" pitchFamily="18" charset="0"/>
                <a:cs typeface="Times New Roman" panose="02020603050405020304" pitchFamily="18" charset="0"/>
              </a:rPr>
              <a:t>   {    </a:t>
            </a:r>
          </a:p>
          <a:p>
            <a:pPr marL="0" indent="0">
              <a:lnSpc>
                <a:spcPct val="150000"/>
              </a:lnSpc>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System.out.println</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a:t>
            </a:r>
          </a:p>
          <a:p>
            <a:pPr marL="0" indent="0">
              <a:lnSpc>
                <a:spcPct val="150000"/>
              </a:lnSpc>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+ 2;    </a:t>
            </a:r>
          </a:p>
          <a:p>
            <a:pPr marL="0" indent="0">
              <a:lnSpc>
                <a:spcPct val="150000"/>
              </a:lnSpc>
              <a:buNone/>
            </a:pPr>
            <a:r>
              <a:rPr lang="en-IN" sz="2400" dirty="0">
                <a:latin typeface="Times New Roman" panose="02020603050405020304" pitchFamily="18" charset="0"/>
                <a:cs typeface="Times New Roman" panose="02020603050405020304" pitchFamily="18" charset="0"/>
              </a:rPr>
              <a:t>    }    </a:t>
            </a:r>
          </a:p>
          <a:p>
            <a:pPr marL="0" indent="0">
              <a:lnSpc>
                <a:spcPct val="150000"/>
              </a:lnSpc>
              <a:buNone/>
            </a:pPr>
            <a:r>
              <a:rPr lang="en-IN" sz="24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9644690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0326"/>
            <a:ext cx="10515600" cy="4812259"/>
          </a:xfrm>
        </p:spPr>
        <p:txBody>
          <a:bodyPr>
            <a:normAutofit/>
          </a:bodyPr>
          <a:lstStyle/>
          <a:p>
            <a:pPr marL="0" indent="0" algn="ctr">
              <a:buNone/>
            </a:pPr>
            <a:r>
              <a:rPr lang="en-IN" sz="3600" b="1" dirty="0">
                <a:solidFill>
                  <a:srgbClr val="0070C0"/>
                </a:solidFill>
                <a:latin typeface="Times New Roman" panose="02020603050405020304" pitchFamily="18" charset="0"/>
                <a:cs typeface="Times New Roman" panose="02020603050405020304" pitchFamily="18" charset="0"/>
              </a:rPr>
              <a:t>do-while loop</a:t>
            </a:r>
          </a:p>
          <a:p>
            <a:pPr>
              <a:lnSpc>
                <a:spcPct val="150000"/>
              </a:lnSpc>
            </a:pPr>
            <a:r>
              <a:rPr lang="en-IN" sz="2400" b="0" i="0" dirty="0">
                <a:effectLst/>
                <a:latin typeface="Times New Roman" panose="02020603050405020304" pitchFamily="18" charset="0"/>
                <a:cs typeface="Times New Roman" panose="02020603050405020304" pitchFamily="18" charset="0"/>
              </a:rPr>
              <a:t>It is similar to the while loop, but it executes the block of code at least once before checking the condition. </a:t>
            </a:r>
          </a:p>
          <a:p>
            <a:pPr marL="0" indent="0">
              <a:lnSpc>
                <a:spcPct val="100000"/>
              </a:lnSpc>
              <a:buNone/>
            </a:pPr>
            <a:r>
              <a:rPr lang="en-IN" sz="2400" b="1" i="1" dirty="0">
                <a:solidFill>
                  <a:srgbClr val="0070C0"/>
                </a:solidFill>
                <a:latin typeface="Times New Roman" panose="02020603050405020304" pitchFamily="18" charset="0"/>
                <a:cs typeface="Times New Roman" panose="02020603050405020304" pitchFamily="18" charset="0"/>
              </a:rPr>
              <a:t>Syntax:</a:t>
            </a:r>
          </a:p>
          <a:p>
            <a:pPr marL="0" indent="0">
              <a:lnSpc>
                <a:spcPct val="100000"/>
              </a:lnSpc>
              <a:buNone/>
            </a:pPr>
            <a:r>
              <a:rPr lang="en-IN" sz="2400" b="1" dirty="0">
                <a:latin typeface="Times New Roman" panose="02020603050405020304" pitchFamily="18" charset="0"/>
                <a:cs typeface="Times New Roman" panose="02020603050405020304" pitchFamily="18" charset="0"/>
              </a:rPr>
              <a:t>do     </a:t>
            </a:r>
          </a:p>
          <a:p>
            <a:pPr marL="0" indent="0">
              <a:lnSpc>
                <a:spcPct val="100000"/>
              </a:lnSpc>
              <a:buNone/>
            </a:pPr>
            <a:r>
              <a:rPr lang="en-IN" sz="2400" dirty="0">
                <a:latin typeface="Times New Roman" panose="02020603050405020304" pitchFamily="18" charset="0"/>
                <a:cs typeface="Times New Roman" panose="02020603050405020304" pitchFamily="18" charset="0"/>
              </a:rPr>
              <a:t>{    </a:t>
            </a:r>
          </a:p>
          <a:p>
            <a:pPr marL="0" indent="0">
              <a:lnSpc>
                <a:spcPct val="100000"/>
              </a:lnSpc>
              <a:buNone/>
            </a:pPr>
            <a:r>
              <a:rPr lang="en-IN" sz="2400" dirty="0">
                <a:latin typeface="Times New Roman" panose="02020603050405020304" pitchFamily="18" charset="0"/>
                <a:cs typeface="Times New Roman" panose="02020603050405020304" pitchFamily="18" charset="0"/>
              </a:rPr>
              <a:t>//statements    </a:t>
            </a:r>
          </a:p>
          <a:p>
            <a:pPr marL="0" indent="0">
              <a:lnSpc>
                <a:spcPct val="100000"/>
              </a:lnSpc>
              <a:buNone/>
            </a:pPr>
            <a:r>
              <a:rPr lang="en-IN" sz="2400" dirty="0">
                <a:latin typeface="Times New Roman" panose="02020603050405020304" pitchFamily="18" charset="0"/>
                <a:cs typeface="Times New Roman" panose="02020603050405020304" pitchFamily="18" charset="0"/>
              </a:rPr>
              <a:t>} </a:t>
            </a:r>
          </a:p>
          <a:p>
            <a:pPr marL="0" indent="0">
              <a:lnSpc>
                <a:spcPct val="100000"/>
              </a:lnSpc>
              <a:buNone/>
            </a:pPr>
            <a:r>
              <a:rPr lang="en-IN" sz="2400" b="1" dirty="0">
                <a:latin typeface="Times New Roman" panose="02020603050405020304" pitchFamily="18" charset="0"/>
                <a:cs typeface="Times New Roman" panose="02020603050405020304" pitchFamily="18" charset="0"/>
              </a:rPr>
              <a:t>while</a:t>
            </a:r>
            <a:r>
              <a:rPr lang="en-IN" sz="2400" dirty="0">
                <a:latin typeface="Times New Roman" panose="02020603050405020304" pitchFamily="18" charset="0"/>
                <a:cs typeface="Times New Roman" panose="02020603050405020304" pitchFamily="18" charset="0"/>
              </a:rPr>
              <a:t> (condition);  </a:t>
            </a:r>
            <a:endParaRPr lang="en-IN" b="1" dirty="0"/>
          </a:p>
        </p:txBody>
      </p:sp>
      <p:sp>
        <p:nvSpPr>
          <p:cNvPr id="2" name="TextBox 1">
            <a:extLst>
              <a:ext uri="{FF2B5EF4-FFF2-40B4-BE49-F238E27FC236}">
                <a16:creationId xmlns:a16="http://schemas.microsoft.com/office/drawing/2014/main" id="{B244834C-EF9B-BA48-791A-249C04D0C0C7}"/>
              </a:ext>
            </a:extLst>
          </p:cNvPr>
          <p:cNvSpPr txBox="1"/>
          <p:nvPr/>
        </p:nvSpPr>
        <p:spPr>
          <a:xfrm>
            <a:off x="4052526" y="3429000"/>
            <a:ext cx="7703545" cy="224676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IN" sz="2800" b="1" i="0" dirty="0">
                <a:solidFill>
                  <a:srgbClr val="DF3079"/>
                </a:solidFill>
                <a:effectLst/>
                <a:latin typeface="Söhne Mono"/>
              </a:rPr>
              <a:t>int</a:t>
            </a:r>
            <a:r>
              <a:rPr lang="en-IN" sz="2800" b="1" i="0" dirty="0">
                <a:solidFill>
                  <a:srgbClr val="FFFFFF"/>
                </a:solidFill>
                <a:effectLst/>
                <a:latin typeface="Söhne Mono"/>
              </a:rPr>
              <a:t> </a:t>
            </a:r>
            <a:r>
              <a:rPr lang="en-IN" sz="2800" b="1" i="0" dirty="0">
                <a:solidFill>
                  <a:srgbClr val="DF3079"/>
                </a:solidFill>
                <a:effectLst/>
                <a:latin typeface="Söhne Mono"/>
              </a:rPr>
              <a:t>x</a:t>
            </a:r>
            <a:r>
              <a:rPr lang="en-IN" sz="2800" b="1" i="0" dirty="0">
                <a:solidFill>
                  <a:srgbClr val="FFFFFF"/>
                </a:solidFill>
                <a:effectLst/>
                <a:latin typeface="Söhne Mono"/>
              </a:rPr>
              <a:t> = </a:t>
            </a:r>
            <a:r>
              <a:rPr lang="en-IN" sz="2800" b="1" i="0" dirty="0">
                <a:solidFill>
                  <a:srgbClr val="DF3079"/>
                </a:solidFill>
                <a:effectLst/>
                <a:latin typeface="Söhne Mono"/>
              </a:rPr>
              <a:t>0</a:t>
            </a:r>
            <a:r>
              <a:rPr lang="en-IN" sz="2800" b="1" i="0" dirty="0">
                <a:solidFill>
                  <a:srgbClr val="FFFFFF"/>
                </a:solidFill>
                <a:effectLst/>
                <a:latin typeface="Söhne Mono"/>
              </a:rPr>
              <a:t>; </a:t>
            </a:r>
          </a:p>
          <a:p>
            <a:r>
              <a:rPr lang="en-IN" sz="2800" b="1" i="0" dirty="0">
                <a:solidFill>
                  <a:srgbClr val="2E95D3"/>
                </a:solidFill>
                <a:effectLst/>
                <a:latin typeface="Söhne Mono"/>
              </a:rPr>
              <a:t>do</a:t>
            </a:r>
            <a:r>
              <a:rPr lang="en-IN" sz="2800" b="1" i="0" dirty="0">
                <a:solidFill>
                  <a:srgbClr val="FFFFFF"/>
                </a:solidFill>
                <a:effectLst/>
                <a:latin typeface="Söhne Mono"/>
              </a:rPr>
              <a:t> { </a:t>
            </a:r>
          </a:p>
          <a:p>
            <a:r>
              <a:rPr lang="en-IN" sz="2800" b="1" dirty="0">
                <a:solidFill>
                  <a:srgbClr val="FFFFFF"/>
                </a:solidFill>
                <a:latin typeface="Söhne Mono"/>
              </a:rPr>
              <a:t>	</a:t>
            </a:r>
            <a:r>
              <a:rPr lang="en-IN" sz="2800" b="1" i="0" dirty="0" err="1">
                <a:solidFill>
                  <a:srgbClr val="FFFFFF"/>
                </a:solidFill>
                <a:effectLst/>
                <a:latin typeface="Söhne Mono"/>
              </a:rPr>
              <a:t>System.out.println</a:t>
            </a:r>
            <a:r>
              <a:rPr lang="en-IN" sz="2800" b="1" i="0" dirty="0">
                <a:solidFill>
                  <a:srgbClr val="FFFFFF"/>
                </a:solidFill>
                <a:effectLst/>
                <a:latin typeface="Söhne Mono"/>
              </a:rPr>
              <a:t>(</a:t>
            </a:r>
            <a:r>
              <a:rPr lang="en-IN" sz="2800" b="1" i="0" dirty="0">
                <a:solidFill>
                  <a:srgbClr val="00A67D"/>
                </a:solidFill>
                <a:effectLst/>
                <a:latin typeface="Söhne Mono"/>
              </a:rPr>
              <a:t>"Value of x: "</a:t>
            </a:r>
            <a:r>
              <a:rPr lang="en-IN" sz="2800" b="1" i="0" dirty="0">
                <a:solidFill>
                  <a:srgbClr val="FFFFFF"/>
                </a:solidFill>
                <a:effectLst/>
                <a:latin typeface="Söhne Mono"/>
              </a:rPr>
              <a:t> + x); 	x++; </a:t>
            </a:r>
          </a:p>
          <a:p>
            <a:r>
              <a:rPr lang="en-IN" sz="2800" b="1" i="0" dirty="0">
                <a:solidFill>
                  <a:srgbClr val="FFFFFF"/>
                </a:solidFill>
                <a:effectLst/>
                <a:latin typeface="Söhne Mono"/>
              </a:rPr>
              <a:t>} </a:t>
            </a:r>
            <a:r>
              <a:rPr lang="en-IN" sz="2800" b="1" i="0" dirty="0">
                <a:solidFill>
                  <a:srgbClr val="2E95D3"/>
                </a:solidFill>
                <a:effectLst/>
                <a:latin typeface="Söhne Mono"/>
              </a:rPr>
              <a:t>while</a:t>
            </a:r>
            <a:r>
              <a:rPr lang="en-IN" sz="2800" b="1" i="0" dirty="0">
                <a:solidFill>
                  <a:srgbClr val="FFFFFF"/>
                </a:solidFill>
                <a:effectLst/>
                <a:latin typeface="Söhne Mono"/>
              </a:rPr>
              <a:t> (x &lt; </a:t>
            </a:r>
            <a:r>
              <a:rPr lang="en-IN" sz="2800" b="1" i="0" dirty="0">
                <a:solidFill>
                  <a:srgbClr val="DF3079"/>
                </a:solidFill>
                <a:effectLst/>
                <a:latin typeface="Söhne Mono"/>
              </a:rPr>
              <a:t>5</a:t>
            </a:r>
            <a:r>
              <a:rPr lang="en-IN" sz="2800" b="1" i="0" dirty="0">
                <a:solidFill>
                  <a:srgbClr val="FFFFFF"/>
                </a:solidFill>
                <a:effectLst/>
                <a:latin typeface="Söhne Mono"/>
              </a:rPr>
              <a:t>);</a:t>
            </a:r>
            <a:endParaRPr lang="en-IN" sz="2800" b="1" dirty="0"/>
          </a:p>
        </p:txBody>
      </p:sp>
    </p:spTree>
    <p:extLst>
      <p:ext uri="{BB962C8B-B14F-4D97-AF65-F5344CB8AC3E}">
        <p14:creationId xmlns:p14="http://schemas.microsoft.com/office/powerpoint/2010/main" val="2652269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group of people posing for a photo&#10;&#10;Description automatically generated">
            <a:extLst>
              <a:ext uri="{FF2B5EF4-FFF2-40B4-BE49-F238E27FC236}">
                <a16:creationId xmlns:a16="http://schemas.microsoft.com/office/drawing/2014/main" id="{0CA6CEC9-2B3B-4DB8-FE87-B1EB975529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810" b="-1"/>
          <a:stretch/>
        </p:blipFill>
        <p:spPr bwMode="auto">
          <a:xfrm>
            <a:off x="5688574" y="1370130"/>
            <a:ext cx="6101621" cy="43274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4A52F3-7D8C-A2C0-37D6-BB0A79AC4FD1}"/>
              </a:ext>
            </a:extLst>
          </p:cNvPr>
          <p:cNvSpPr>
            <a:spLocks noGrp="1"/>
          </p:cNvSpPr>
          <p:nvPr>
            <p:ph type="title" idx="4294967295"/>
          </p:nvPr>
        </p:nvSpPr>
        <p:spPr>
          <a:xfrm>
            <a:off x="0" y="0"/>
            <a:ext cx="12192000" cy="765175"/>
          </a:xfrm>
        </p:spPr>
        <p:txBody>
          <a:bodyPr>
            <a:normAutofit/>
          </a:bodyPr>
          <a:lstStyle/>
          <a:p>
            <a:pPr algn="ctr"/>
            <a:r>
              <a:rPr lang="en-IN" sz="4000" b="1" i="1" dirty="0">
                <a:solidFill>
                  <a:srgbClr val="0070C0"/>
                </a:solidFill>
                <a:latin typeface="Times New Roman" panose="02020603050405020304" pitchFamily="18" charset="0"/>
                <a:cs typeface="Times New Roman" panose="02020603050405020304" pitchFamily="18" charset="0"/>
              </a:rPr>
              <a:t>History of Java</a:t>
            </a:r>
          </a:p>
        </p:txBody>
      </p:sp>
      <p:sp>
        <p:nvSpPr>
          <p:cNvPr id="7" name="TextBox 6">
            <a:extLst>
              <a:ext uri="{FF2B5EF4-FFF2-40B4-BE49-F238E27FC236}">
                <a16:creationId xmlns:a16="http://schemas.microsoft.com/office/drawing/2014/main" id="{486C3006-BB38-5256-CE1E-E96ACA60E71B}"/>
              </a:ext>
            </a:extLst>
          </p:cNvPr>
          <p:cNvSpPr txBox="1"/>
          <p:nvPr/>
        </p:nvSpPr>
        <p:spPr>
          <a:xfrm>
            <a:off x="401804" y="976198"/>
            <a:ext cx="5084595" cy="51153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It was started in December '90 by Patrick Naughton, Mike Sheridan and </a:t>
            </a:r>
            <a:r>
              <a:rPr lang="en-IN" sz="2000" b="1" i="0" dirty="0">
                <a:solidFill>
                  <a:schemeClr val="accent2">
                    <a:lumMod val="75000"/>
                  </a:schemeClr>
                </a:solidFill>
                <a:effectLst/>
                <a:latin typeface="Times New Roman" panose="02020603050405020304" pitchFamily="18" charset="0"/>
                <a:cs typeface="Times New Roman" panose="02020603050405020304" pitchFamily="18" charset="0"/>
              </a:rPr>
              <a:t>James Gosling</a:t>
            </a:r>
            <a:r>
              <a:rPr lang="en-IN" sz="2000"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Java, whose original name was </a:t>
            </a:r>
            <a:r>
              <a:rPr lang="en-IN" sz="2000" b="1" i="0" dirty="0">
                <a:solidFill>
                  <a:srgbClr val="FF0000"/>
                </a:solidFill>
                <a:effectLst/>
                <a:latin typeface="Times New Roman" panose="02020603050405020304" pitchFamily="18" charset="0"/>
                <a:cs typeface="Times New Roman" panose="02020603050405020304" pitchFamily="18" charset="0"/>
              </a:rPr>
              <a:t>Oak</a:t>
            </a:r>
            <a:r>
              <a:rPr lang="en-IN" sz="2000" i="0" dirty="0">
                <a:effectLst/>
                <a:latin typeface="Times New Roman" panose="02020603050405020304" pitchFamily="18" charset="0"/>
                <a:cs typeface="Times New Roman" panose="02020603050405020304" pitchFamily="18" charset="0"/>
              </a:rPr>
              <a:t>, was developed as a part of the </a:t>
            </a:r>
            <a:r>
              <a:rPr lang="en-IN" sz="2000" b="1" i="0" dirty="0">
                <a:solidFill>
                  <a:schemeClr val="accent6">
                    <a:lumMod val="50000"/>
                  </a:schemeClr>
                </a:solidFill>
                <a:effectLst/>
                <a:latin typeface="Times New Roman" panose="02020603050405020304" pitchFamily="18" charset="0"/>
                <a:cs typeface="Times New Roman" panose="02020603050405020304" pitchFamily="18" charset="0"/>
              </a:rPr>
              <a:t>Green project </a:t>
            </a:r>
            <a:r>
              <a:rPr lang="en-IN" sz="2000" i="0" dirty="0">
                <a:effectLst/>
                <a:latin typeface="Times New Roman" panose="02020603050405020304" pitchFamily="18" charset="0"/>
                <a:cs typeface="Times New Roman" panose="02020603050405020304" pitchFamily="18" charset="0"/>
              </a:rPr>
              <a:t>at </a:t>
            </a:r>
            <a:r>
              <a:rPr lang="en-IN" sz="2000" b="1" i="0" dirty="0">
                <a:solidFill>
                  <a:srgbClr val="7030A0"/>
                </a:solidFill>
                <a:effectLst/>
                <a:latin typeface="Times New Roman" panose="02020603050405020304" pitchFamily="18" charset="0"/>
                <a:cs typeface="Times New Roman" panose="02020603050405020304" pitchFamily="18" charset="0"/>
              </a:rPr>
              <a:t>Sun</a:t>
            </a:r>
            <a:r>
              <a:rPr lang="en-IN" sz="2000" i="0" dirty="0">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It took 18 months to develop the first working version.</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This language was initially called “OAK”. </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Name changed to JAVA.</a:t>
            </a:r>
          </a:p>
          <a:p>
            <a:pPr marL="285750" indent="-285750">
              <a:lnSpc>
                <a:spcPct val="150000"/>
              </a:lnSpc>
              <a:buFont typeface="Arial" panose="020B0604020202020204" pitchFamily="34" charset="0"/>
              <a:buChar char="•"/>
            </a:pPr>
            <a:r>
              <a:rPr lang="en-IN" sz="2000" b="1" dirty="0">
                <a:solidFill>
                  <a:srgbClr val="7030A0"/>
                </a:solidFill>
                <a:latin typeface="Times New Roman" panose="02020603050405020304" pitchFamily="18" charset="0"/>
                <a:cs typeface="Times New Roman" panose="02020603050405020304" pitchFamily="18" charset="0"/>
              </a:rPr>
              <a:t>First</a:t>
            </a:r>
            <a:r>
              <a:rPr lang="en-IN" sz="2000" dirty="0">
                <a:latin typeface="Times New Roman" panose="02020603050405020304" pitchFamily="18" charset="0"/>
                <a:cs typeface="Times New Roman" panose="02020603050405020304" pitchFamily="18" charset="0"/>
              </a:rPr>
              <a:t> public release in </a:t>
            </a:r>
            <a:r>
              <a:rPr lang="en-IN" sz="2000" b="1" dirty="0">
                <a:solidFill>
                  <a:srgbClr val="7030A0"/>
                </a:solidFill>
                <a:latin typeface="Times New Roman" panose="02020603050405020304" pitchFamily="18" charset="0"/>
                <a:cs typeface="Times New Roman" panose="02020603050405020304" pitchFamily="18" charset="0"/>
              </a:rPr>
              <a:t>1995</a:t>
            </a:r>
            <a:r>
              <a:rPr lang="en-I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377667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99B956-425E-C5D2-E174-F2DADE753CE8}"/>
              </a:ext>
            </a:extLst>
          </p:cNvPr>
          <p:cNvSpPr txBox="1"/>
          <p:nvPr/>
        </p:nvSpPr>
        <p:spPr>
          <a:xfrm>
            <a:off x="1455233" y="640512"/>
            <a:ext cx="8670073" cy="5207644"/>
          </a:xfrm>
          <a:prstGeom prst="rect">
            <a:avLst/>
          </a:prstGeom>
          <a:noFill/>
        </p:spPr>
        <p:txBody>
          <a:bodyPr wrap="square">
            <a:spAutoFit/>
          </a:bodyPr>
          <a:lstStyle/>
          <a:p>
            <a:pPr marL="0" indent="0">
              <a:lnSpc>
                <a:spcPct val="150000"/>
              </a:lnSpc>
              <a:buNone/>
            </a:pPr>
            <a:r>
              <a:rPr lang="en-IN" sz="2400" b="1" i="1" dirty="0">
                <a:solidFill>
                  <a:srgbClr val="0070C0"/>
                </a:solidFill>
                <a:latin typeface="Times New Roman" panose="02020603050405020304" pitchFamily="18" charset="0"/>
                <a:cs typeface="Times New Roman" panose="02020603050405020304" pitchFamily="18" charset="0"/>
              </a:rPr>
              <a:t>Example:</a:t>
            </a:r>
          </a:p>
          <a:p>
            <a:pPr marL="0" indent="0">
              <a:lnSpc>
                <a:spcPct val="15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Calculation {    </a:t>
            </a:r>
          </a:p>
          <a:p>
            <a:pPr marL="0" indent="0">
              <a:lnSpc>
                <a:spcPct val="15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args) {      </a:t>
            </a:r>
          </a:p>
          <a:p>
            <a:pPr marL="0" indent="0">
              <a:lnSpc>
                <a:spcPct val="150000"/>
              </a:lnSpc>
              <a:buNone/>
            </a:pPr>
            <a:r>
              <a:rPr lang="en-IN" sz="2000" b="1" dirty="0">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 0;    </a:t>
            </a:r>
          </a:p>
          <a:p>
            <a:pPr marL="0" indent="0">
              <a:lnSpc>
                <a:spcPct val="15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("Printing the list of first 10 even numbers \n");    </a:t>
            </a:r>
          </a:p>
          <a:p>
            <a:pPr marL="0" indent="0">
              <a:lnSpc>
                <a:spcPct val="150000"/>
              </a:lnSpc>
              <a:buNone/>
            </a:pPr>
            <a:r>
              <a:rPr lang="en-IN" sz="2000" b="1" dirty="0">
                <a:latin typeface="Times New Roman" panose="02020603050405020304" pitchFamily="18" charset="0"/>
                <a:cs typeface="Times New Roman" panose="02020603050405020304" pitchFamily="18" charset="0"/>
              </a:rPr>
              <a:t>do</a:t>
            </a:r>
            <a:r>
              <a:rPr lang="en-IN" sz="2000" dirty="0">
                <a:latin typeface="Times New Roman" panose="02020603050405020304" pitchFamily="18" charset="0"/>
                <a:cs typeface="Times New Roman" panose="02020603050405020304" pitchFamily="18" charset="0"/>
              </a:rPr>
              <a:t> {    </a:t>
            </a:r>
          </a:p>
          <a:p>
            <a:pPr marL="0" indent="0">
              <a:lnSpc>
                <a:spcPct val="15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a:t>
            </a:r>
          </a:p>
          <a:p>
            <a:pPr marL="0" indent="0">
              <a:lnSpc>
                <a:spcPct val="150000"/>
              </a:lnSpc>
              <a:buNone/>
            </a:pP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+ 2;    </a:t>
            </a:r>
          </a:p>
          <a:p>
            <a:pPr marL="0" indent="0">
              <a:lnSpc>
                <a:spcPct val="150000"/>
              </a:lnSpc>
              <a:buNone/>
            </a:pPr>
            <a:r>
              <a:rPr lang="en-IN" sz="2000" dirty="0">
                <a:latin typeface="Times New Roman" panose="02020603050405020304" pitchFamily="18" charset="0"/>
                <a:cs typeface="Times New Roman" panose="02020603050405020304" pitchFamily="18" charset="0"/>
              </a:rPr>
              <a:t>}</a:t>
            </a:r>
            <a:r>
              <a:rPr lang="en-IN" sz="2000" b="1" dirty="0">
                <a:latin typeface="Times New Roman" panose="02020603050405020304" pitchFamily="18" charset="0"/>
                <a:cs typeface="Times New Roman" panose="02020603050405020304" pitchFamily="18" charset="0"/>
              </a:rPr>
              <a:t>while</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&lt;=10);    </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880615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386" y="600815"/>
            <a:ext cx="10515600" cy="5766532"/>
          </a:xfrm>
        </p:spPr>
        <p:txBody>
          <a:bodyPr>
            <a:normAutofit/>
          </a:bodyPr>
          <a:lstStyle/>
          <a:p>
            <a:pPr marL="0" indent="0" algn="ctr">
              <a:buNone/>
            </a:pPr>
            <a:r>
              <a:rPr lang="en-IN" sz="3200" b="1" dirty="0">
                <a:solidFill>
                  <a:srgbClr val="0070C0"/>
                </a:solidFill>
                <a:latin typeface="Times New Roman" panose="02020603050405020304" pitchFamily="18" charset="0"/>
                <a:cs typeface="Times New Roman" panose="02020603050405020304" pitchFamily="18" charset="0"/>
              </a:rPr>
              <a:t>Jump Statements</a:t>
            </a:r>
          </a:p>
          <a:p>
            <a:pPr marL="0" indent="0">
              <a:buNone/>
            </a:pPr>
            <a:r>
              <a:rPr lang="en-IN" sz="2000" b="1" i="0" dirty="0">
                <a:solidFill>
                  <a:srgbClr val="0070C0"/>
                </a:solidFill>
                <a:effectLst/>
                <a:latin typeface="Times New Roman" panose="02020603050405020304" pitchFamily="18" charset="0"/>
                <a:cs typeface="Times New Roman" panose="02020603050405020304" pitchFamily="18" charset="0"/>
              </a:rPr>
              <a:t>Break Statement: </a:t>
            </a:r>
            <a:r>
              <a:rPr lang="en-IN" sz="2000" b="0" i="0" dirty="0">
                <a:effectLst/>
                <a:latin typeface="Times New Roman" panose="02020603050405020304" pitchFamily="18" charset="0"/>
                <a:cs typeface="Times New Roman" panose="02020603050405020304" pitchFamily="18" charset="0"/>
              </a:rPr>
              <a:t>It is used to terminate a loop prematurely when a specific condition is met.</a:t>
            </a:r>
            <a:endParaRPr lang="en-IN" sz="2000" dirty="0">
              <a:latin typeface="Times New Roman" panose="02020603050405020304" pitchFamily="18" charset="0"/>
              <a:cs typeface="Times New Roman" panose="02020603050405020304" pitchFamily="18" charset="0"/>
            </a:endParaRPr>
          </a:p>
          <a:p>
            <a:pPr marL="0" indent="0">
              <a:buNone/>
            </a:pPr>
            <a:r>
              <a:rPr lang="en-IN" sz="2000" b="1" i="1" dirty="0">
                <a:solidFill>
                  <a:srgbClr val="FF0000"/>
                </a:solidFill>
                <a:latin typeface="Times New Roman" panose="02020603050405020304" pitchFamily="18" charset="0"/>
                <a:cs typeface="Times New Roman" panose="02020603050405020304" pitchFamily="18" charset="0"/>
              </a:rPr>
              <a:t>Example:</a:t>
            </a:r>
          </a:p>
          <a:p>
            <a:pPr marL="0" indent="0">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BreakExample</a:t>
            </a:r>
            <a:r>
              <a:rPr lang="en-IN" sz="2000" dirty="0">
                <a:latin typeface="Times New Roman" panose="02020603050405020304" pitchFamily="18" charset="0"/>
                <a:cs typeface="Times New Roman" panose="02020603050405020304" pitchFamily="18" charset="0"/>
              </a:rPr>
              <a:t> {  </a:t>
            </a:r>
          </a:p>
          <a:p>
            <a:pPr marL="0" indent="0">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args) {  </a:t>
            </a:r>
          </a:p>
          <a:p>
            <a:pPr marL="0" indent="0">
              <a:buNone/>
            </a:pPr>
            <a:r>
              <a:rPr lang="en-IN" sz="2000" b="1" dirty="0">
                <a:latin typeface="Times New Roman" panose="02020603050405020304" pitchFamily="18" charset="0"/>
                <a:cs typeface="Times New Roman" panose="02020603050405020304" pitchFamily="18" charset="0"/>
              </a:rPr>
              <a:t>   for</a:t>
            </a:r>
            <a:r>
              <a:rPr lang="en-IN" sz="2000" dirty="0">
                <a:latin typeface="Times New Roman" panose="02020603050405020304" pitchFamily="18" charset="0"/>
                <a:cs typeface="Times New Roman" panose="02020603050405020304" pitchFamily="18" charset="0"/>
              </a:rPr>
              <a:t>(</a:t>
            </a: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 0;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&lt;= 10;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System.out.println(</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a:t>
            </a:r>
          </a:p>
          <a:p>
            <a:pPr marL="0" indent="0">
              <a:buNone/>
            </a:pPr>
            <a:r>
              <a:rPr lang="en-IN" sz="2000" b="1" dirty="0">
                <a:latin typeface="Times New Roman" panose="02020603050405020304" pitchFamily="18" charset="0"/>
                <a:cs typeface="Times New Roman" panose="02020603050405020304" pitchFamily="18" charset="0"/>
              </a:rPr>
              <a:t>       if</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==6)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b="1" dirty="0">
                <a:latin typeface="Times New Roman" panose="02020603050405020304" pitchFamily="18" charset="0"/>
                <a:cs typeface="Times New Roman" panose="02020603050405020304" pitchFamily="18" charset="0"/>
              </a:rPr>
              <a:t>          break</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  </a:t>
            </a:r>
          </a:p>
        </p:txBody>
      </p:sp>
      <p:sp>
        <p:nvSpPr>
          <p:cNvPr id="2" name="TextBox 1">
            <a:extLst>
              <a:ext uri="{FF2B5EF4-FFF2-40B4-BE49-F238E27FC236}">
                <a16:creationId xmlns:a16="http://schemas.microsoft.com/office/drawing/2014/main" id="{FD71EC9C-4CA6-5C3F-2BED-DD35E9D31411}"/>
              </a:ext>
            </a:extLst>
          </p:cNvPr>
          <p:cNvSpPr txBox="1"/>
          <p:nvPr/>
        </p:nvSpPr>
        <p:spPr>
          <a:xfrm>
            <a:off x="3824868" y="4226312"/>
            <a:ext cx="7986131" cy="193899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IN" sz="2400" b="1" i="0" dirty="0">
                <a:solidFill>
                  <a:srgbClr val="2E95D3"/>
                </a:solidFill>
                <a:effectLst/>
                <a:latin typeface="Times New Roman" panose="02020603050405020304" pitchFamily="18" charset="0"/>
                <a:cs typeface="Times New Roman" panose="02020603050405020304" pitchFamily="18" charset="0"/>
              </a:rPr>
              <a:t>for</a:t>
            </a:r>
            <a:r>
              <a:rPr lang="en-IN" sz="2400" b="1" i="0" dirty="0">
                <a:solidFill>
                  <a:srgbClr val="FFFFFF"/>
                </a:solidFill>
                <a:effectLst/>
                <a:latin typeface="Times New Roman" panose="02020603050405020304" pitchFamily="18" charset="0"/>
                <a:cs typeface="Times New Roman" panose="02020603050405020304" pitchFamily="18" charset="0"/>
              </a:rPr>
              <a:t> (</a:t>
            </a:r>
            <a:r>
              <a:rPr lang="en-IN" sz="2400" b="1" i="0" dirty="0">
                <a:solidFill>
                  <a:srgbClr val="DF3079"/>
                </a:solidFill>
                <a:effectLst/>
                <a:latin typeface="Times New Roman" panose="02020603050405020304" pitchFamily="18" charset="0"/>
                <a:cs typeface="Times New Roman" panose="02020603050405020304" pitchFamily="18" charset="0"/>
              </a:rPr>
              <a:t>int</a:t>
            </a:r>
            <a:r>
              <a:rPr lang="en-IN" sz="2400" b="1" i="0" dirty="0">
                <a:solidFill>
                  <a:srgbClr val="FFFFFF"/>
                </a:solidFill>
                <a:effectLst/>
                <a:latin typeface="Times New Roman" panose="02020603050405020304" pitchFamily="18" charset="0"/>
                <a:cs typeface="Times New Roman" panose="02020603050405020304" pitchFamily="18" charset="0"/>
              </a:rPr>
              <a:t> </a:t>
            </a:r>
            <a:r>
              <a:rPr lang="en-IN" sz="2400" b="1" i="0" dirty="0">
                <a:solidFill>
                  <a:srgbClr val="DF3079"/>
                </a:solidFill>
                <a:effectLst/>
                <a:latin typeface="Times New Roman" panose="02020603050405020304" pitchFamily="18" charset="0"/>
                <a:cs typeface="Times New Roman" panose="02020603050405020304" pitchFamily="18" charset="0"/>
              </a:rPr>
              <a:t>i</a:t>
            </a:r>
            <a:r>
              <a:rPr lang="en-IN" sz="2400" b="1" i="0" dirty="0">
                <a:solidFill>
                  <a:srgbClr val="FFFFFF"/>
                </a:solidFill>
                <a:effectLst/>
                <a:latin typeface="Times New Roman" panose="02020603050405020304" pitchFamily="18" charset="0"/>
                <a:cs typeface="Times New Roman" panose="02020603050405020304" pitchFamily="18" charset="0"/>
              </a:rPr>
              <a:t> = </a:t>
            </a:r>
            <a:r>
              <a:rPr lang="en-IN" sz="2400" b="1" i="0" dirty="0">
                <a:solidFill>
                  <a:srgbClr val="DF3079"/>
                </a:solidFill>
                <a:effectLst/>
                <a:latin typeface="Times New Roman" panose="02020603050405020304" pitchFamily="18" charset="0"/>
                <a:cs typeface="Times New Roman" panose="02020603050405020304" pitchFamily="18" charset="0"/>
              </a:rPr>
              <a:t>0</a:t>
            </a:r>
            <a:r>
              <a:rPr lang="en-IN" sz="2400" b="1" i="0" dirty="0">
                <a:solidFill>
                  <a:srgbClr val="FFFFFF"/>
                </a:solidFill>
                <a:effectLst/>
                <a:latin typeface="Times New Roman" panose="02020603050405020304" pitchFamily="18" charset="0"/>
                <a:cs typeface="Times New Roman" panose="02020603050405020304" pitchFamily="18" charset="0"/>
              </a:rPr>
              <a:t>; i &lt; </a:t>
            </a:r>
            <a:r>
              <a:rPr lang="en-IN" sz="2400" b="1" i="0" dirty="0">
                <a:solidFill>
                  <a:srgbClr val="DF3079"/>
                </a:solidFill>
                <a:effectLst/>
                <a:latin typeface="Times New Roman" panose="02020603050405020304" pitchFamily="18" charset="0"/>
                <a:cs typeface="Times New Roman" panose="02020603050405020304" pitchFamily="18" charset="0"/>
              </a:rPr>
              <a:t>10</a:t>
            </a:r>
            <a:r>
              <a:rPr lang="en-IN" sz="2400" b="1" i="0" dirty="0">
                <a:solidFill>
                  <a:srgbClr val="FFFFFF"/>
                </a:solidFill>
                <a:effectLst/>
                <a:latin typeface="Times New Roman" panose="02020603050405020304" pitchFamily="18" charset="0"/>
                <a:cs typeface="Times New Roman" panose="02020603050405020304" pitchFamily="18" charset="0"/>
              </a:rPr>
              <a:t>; i++) { </a:t>
            </a:r>
          </a:p>
          <a:p>
            <a:r>
              <a:rPr lang="en-IN" sz="2400" b="1" dirty="0">
                <a:solidFill>
                  <a:srgbClr val="FFFFFF"/>
                </a:solidFill>
                <a:latin typeface="Times New Roman" panose="02020603050405020304" pitchFamily="18" charset="0"/>
                <a:cs typeface="Times New Roman" panose="02020603050405020304" pitchFamily="18" charset="0"/>
              </a:rPr>
              <a:t>	</a:t>
            </a:r>
            <a:r>
              <a:rPr lang="en-IN" sz="2400" b="1" i="0" dirty="0">
                <a:solidFill>
                  <a:srgbClr val="2E95D3"/>
                </a:solidFill>
                <a:effectLst/>
                <a:latin typeface="Times New Roman" panose="02020603050405020304" pitchFamily="18" charset="0"/>
                <a:cs typeface="Times New Roman" panose="02020603050405020304" pitchFamily="18" charset="0"/>
              </a:rPr>
              <a:t>if</a:t>
            </a:r>
            <a:r>
              <a:rPr lang="en-IN" sz="2400" b="1" i="0" dirty="0">
                <a:solidFill>
                  <a:srgbClr val="FFFFFF"/>
                </a:solidFill>
                <a:effectLst/>
                <a:latin typeface="Times New Roman" panose="02020603050405020304" pitchFamily="18" charset="0"/>
                <a:cs typeface="Times New Roman" panose="02020603050405020304" pitchFamily="18" charset="0"/>
              </a:rPr>
              <a:t> (i == </a:t>
            </a:r>
            <a:r>
              <a:rPr lang="en-IN" sz="2400" b="1" i="0" dirty="0">
                <a:solidFill>
                  <a:srgbClr val="DF3079"/>
                </a:solidFill>
                <a:effectLst/>
                <a:latin typeface="Times New Roman" panose="02020603050405020304" pitchFamily="18" charset="0"/>
                <a:cs typeface="Times New Roman" panose="02020603050405020304" pitchFamily="18" charset="0"/>
              </a:rPr>
              <a:t>5</a:t>
            </a:r>
            <a:r>
              <a:rPr lang="en-IN" sz="2400" b="1" i="0" dirty="0">
                <a:solidFill>
                  <a:srgbClr val="FFFFFF"/>
                </a:solidFill>
                <a:effectLst/>
                <a:latin typeface="Times New Roman" panose="02020603050405020304" pitchFamily="18" charset="0"/>
                <a:cs typeface="Times New Roman" panose="02020603050405020304" pitchFamily="18" charset="0"/>
              </a:rPr>
              <a:t>) { </a:t>
            </a:r>
          </a:p>
          <a:p>
            <a:r>
              <a:rPr lang="en-IN" sz="2400" b="1" dirty="0">
                <a:solidFill>
                  <a:srgbClr val="FFFFFF"/>
                </a:solidFill>
                <a:latin typeface="Times New Roman" panose="02020603050405020304" pitchFamily="18" charset="0"/>
                <a:cs typeface="Times New Roman" panose="02020603050405020304" pitchFamily="18" charset="0"/>
              </a:rPr>
              <a:t>		</a:t>
            </a:r>
            <a:r>
              <a:rPr lang="en-IN" sz="2400" b="1" i="0" dirty="0">
                <a:solidFill>
                  <a:srgbClr val="2E95D3"/>
                </a:solidFill>
                <a:effectLst/>
                <a:latin typeface="Times New Roman" panose="02020603050405020304" pitchFamily="18" charset="0"/>
                <a:cs typeface="Times New Roman" panose="02020603050405020304" pitchFamily="18" charset="0"/>
              </a:rPr>
              <a:t>break</a:t>
            </a:r>
            <a:r>
              <a:rPr lang="en-IN" sz="2400" b="1" i="0" dirty="0">
                <a:solidFill>
                  <a:srgbClr val="FFFFFF"/>
                </a:solidFill>
                <a:effectLst/>
                <a:latin typeface="Times New Roman" panose="02020603050405020304" pitchFamily="18" charset="0"/>
                <a:cs typeface="Times New Roman" panose="02020603050405020304" pitchFamily="18" charset="0"/>
              </a:rPr>
              <a:t>; </a:t>
            </a:r>
          </a:p>
          <a:p>
            <a:r>
              <a:rPr lang="en-IN" sz="2400" b="1" dirty="0">
                <a:solidFill>
                  <a:srgbClr val="FFFFFF"/>
                </a:solidFill>
                <a:latin typeface="Times New Roman" panose="02020603050405020304" pitchFamily="18" charset="0"/>
                <a:cs typeface="Times New Roman" panose="02020603050405020304" pitchFamily="18" charset="0"/>
              </a:rPr>
              <a:t>	</a:t>
            </a:r>
            <a:r>
              <a:rPr lang="en-IN" sz="2400" b="1" i="0" dirty="0">
                <a:solidFill>
                  <a:srgbClr val="FFFFFF"/>
                </a:solidFill>
                <a:effectLst/>
                <a:latin typeface="Times New Roman" panose="02020603050405020304" pitchFamily="18" charset="0"/>
                <a:cs typeface="Times New Roman" panose="02020603050405020304" pitchFamily="18" charset="0"/>
              </a:rPr>
              <a:t>} 	</a:t>
            </a:r>
            <a:r>
              <a:rPr lang="en-IN" sz="2400" b="1" i="0" dirty="0" err="1">
                <a:solidFill>
                  <a:srgbClr val="FFFFFF"/>
                </a:solidFill>
                <a:effectLst/>
                <a:latin typeface="Times New Roman" panose="02020603050405020304" pitchFamily="18" charset="0"/>
                <a:cs typeface="Times New Roman" panose="02020603050405020304" pitchFamily="18" charset="0"/>
              </a:rPr>
              <a:t>System.out.println</a:t>
            </a:r>
            <a:r>
              <a:rPr lang="en-IN" sz="2400" b="1" i="0" dirty="0">
                <a:solidFill>
                  <a:srgbClr val="FFFFFF"/>
                </a:solidFill>
                <a:effectLst/>
                <a:latin typeface="Times New Roman" panose="02020603050405020304" pitchFamily="18" charset="0"/>
                <a:cs typeface="Times New Roman" panose="02020603050405020304" pitchFamily="18" charset="0"/>
              </a:rPr>
              <a:t>(</a:t>
            </a:r>
            <a:r>
              <a:rPr lang="en-IN" sz="2400" b="1" i="0" dirty="0">
                <a:solidFill>
                  <a:srgbClr val="00A67D"/>
                </a:solidFill>
                <a:effectLst/>
                <a:latin typeface="Times New Roman" panose="02020603050405020304" pitchFamily="18" charset="0"/>
                <a:cs typeface="Times New Roman" panose="02020603050405020304" pitchFamily="18" charset="0"/>
              </a:rPr>
              <a:t>"Iteration: "</a:t>
            </a:r>
            <a:r>
              <a:rPr lang="en-IN" sz="2400" b="1" i="0" dirty="0">
                <a:solidFill>
                  <a:srgbClr val="FFFFFF"/>
                </a:solidFill>
                <a:effectLst/>
                <a:latin typeface="Times New Roman" panose="02020603050405020304" pitchFamily="18" charset="0"/>
                <a:cs typeface="Times New Roman" panose="02020603050405020304" pitchFamily="18" charset="0"/>
              </a:rPr>
              <a:t> + i); </a:t>
            </a:r>
          </a:p>
          <a:p>
            <a:r>
              <a:rPr lang="en-IN" sz="2400" b="1" i="0" dirty="0">
                <a:solidFill>
                  <a:srgbClr val="FFFFFF"/>
                </a:solidFill>
                <a:effectLst/>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58587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5808"/>
            <a:ext cx="10515600" cy="5915891"/>
          </a:xfrm>
        </p:spPr>
        <p:txBody>
          <a:bodyPr>
            <a:normAutofit fontScale="92500" lnSpcReduction="10000"/>
          </a:bodyPr>
          <a:lstStyle/>
          <a:p>
            <a:pPr marL="0" indent="0">
              <a:lnSpc>
                <a:spcPct val="160000"/>
              </a:lnSpc>
              <a:buNone/>
            </a:pPr>
            <a:r>
              <a:rPr lang="en-IN" sz="2400" b="1" i="1" dirty="0">
                <a:solidFill>
                  <a:srgbClr val="0070C0"/>
                </a:solidFill>
                <a:effectLst/>
                <a:latin typeface="Times New Roman" panose="02020603050405020304" pitchFamily="18" charset="0"/>
                <a:cs typeface="Times New Roman" panose="02020603050405020304" pitchFamily="18" charset="0"/>
              </a:rPr>
              <a:t>Continue Statement: </a:t>
            </a:r>
            <a:r>
              <a:rPr lang="en-IN" sz="2200" b="0" i="0" dirty="0">
                <a:effectLst/>
                <a:latin typeface="Times New Roman" panose="02020603050405020304" pitchFamily="18" charset="0"/>
                <a:cs typeface="Times New Roman" panose="02020603050405020304" pitchFamily="18" charset="0"/>
              </a:rPr>
              <a:t>It is used to skip the rest of the loop iteration and move to the next iteration based on a condition.</a:t>
            </a:r>
            <a:endParaRPr lang="en-IN" sz="2200" dirty="0">
              <a:latin typeface="Times New Roman" panose="02020603050405020304" pitchFamily="18" charset="0"/>
              <a:cs typeface="Times New Roman" panose="02020603050405020304" pitchFamily="18" charset="0"/>
            </a:endParaRPr>
          </a:p>
          <a:p>
            <a:pPr marL="0" indent="0">
              <a:buNone/>
            </a:pPr>
            <a:r>
              <a:rPr lang="en-IN" b="1" i="1" dirty="0">
                <a:solidFill>
                  <a:srgbClr val="FF0000"/>
                </a:solidFill>
                <a:latin typeface="Times New Roman" panose="02020603050405020304" pitchFamily="18" charset="0"/>
                <a:cs typeface="Times New Roman" panose="02020603050405020304" pitchFamily="18" charset="0"/>
              </a:rPr>
              <a:t>Example:</a:t>
            </a:r>
          </a:p>
          <a:p>
            <a:pPr marL="0" indent="0">
              <a:buNone/>
            </a:pPr>
            <a:r>
              <a:rPr lang="en-IN" sz="2200" dirty="0">
                <a:latin typeface="Times New Roman" panose="02020603050405020304" pitchFamily="18" charset="0"/>
                <a:cs typeface="Times New Roman" panose="02020603050405020304" pitchFamily="18" charset="0"/>
              </a:rPr>
              <a:t>class Main {</a:t>
            </a:r>
          </a:p>
          <a:p>
            <a:pPr marL="0" indent="0">
              <a:buNone/>
            </a:pPr>
            <a:r>
              <a:rPr lang="en-IN" sz="2200" dirty="0">
                <a:latin typeface="Times New Roman" panose="02020603050405020304" pitchFamily="18" charset="0"/>
                <a:cs typeface="Times New Roman" panose="02020603050405020304" pitchFamily="18" charset="0"/>
              </a:rPr>
              <a:t>public static void main(String[] args) {</a:t>
            </a:r>
          </a:p>
          <a:p>
            <a:pPr marL="0" indent="0">
              <a:buNone/>
            </a:pPr>
            <a:r>
              <a:rPr lang="en-IN" sz="2200" dirty="0">
                <a:latin typeface="Times New Roman" panose="02020603050405020304" pitchFamily="18" charset="0"/>
                <a:cs typeface="Times New Roman" panose="02020603050405020304" pitchFamily="18" charset="0"/>
              </a:rPr>
              <a:t>    for (</a:t>
            </a:r>
            <a:r>
              <a:rPr lang="en-IN" sz="2200" dirty="0" err="1">
                <a:latin typeface="Times New Roman" panose="02020603050405020304" pitchFamily="18" charset="0"/>
                <a:cs typeface="Times New Roman" panose="02020603050405020304" pitchFamily="18" charset="0"/>
              </a:rPr>
              <a:t>int</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i</a:t>
            </a:r>
            <a:r>
              <a:rPr lang="en-IN" sz="2200" dirty="0">
                <a:latin typeface="Times New Roman" panose="02020603050405020304" pitchFamily="18" charset="0"/>
                <a:cs typeface="Times New Roman" panose="02020603050405020304" pitchFamily="18" charset="0"/>
              </a:rPr>
              <a:t> = 1; </a:t>
            </a:r>
            <a:r>
              <a:rPr lang="en-IN" sz="2200" dirty="0" err="1">
                <a:latin typeface="Times New Roman" panose="02020603050405020304" pitchFamily="18" charset="0"/>
                <a:cs typeface="Times New Roman" panose="02020603050405020304" pitchFamily="18" charset="0"/>
              </a:rPr>
              <a:t>i</a:t>
            </a:r>
            <a:r>
              <a:rPr lang="en-IN" sz="2200" dirty="0">
                <a:latin typeface="Times New Roman" panose="02020603050405020304" pitchFamily="18" charset="0"/>
                <a:cs typeface="Times New Roman" panose="02020603050405020304" pitchFamily="18" charset="0"/>
              </a:rPr>
              <a:t> &lt;= 10; ++</a:t>
            </a:r>
            <a:r>
              <a:rPr lang="en-IN" sz="2200" dirty="0" err="1">
                <a:latin typeface="Times New Roman" panose="02020603050405020304" pitchFamily="18" charset="0"/>
                <a:cs typeface="Times New Roman" panose="02020603050405020304" pitchFamily="18" charset="0"/>
              </a:rPr>
              <a:t>i</a:t>
            </a:r>
            <a:r>
              <a:rPr lang="en-IN" sz="2200" dirty="0">
                <a:latin typeface="Times New Roman" panose="02020603050405020304" pitchFamily="18" charset="0"/>
                <a:cs typeface="Times New Roman" panose="02020603050405020304" pitchFamily="18" charset="0"/>
              </a:rPr>
              <a:t>)</a:t>
            </a:r>
          </a:p>
          <a:p>
            <a:pPr marL="0" indent="0">
              <a:buNone/>
            </a:pPr>
            <a:r>
              <a:rPr lang="en-IN" sz="2200" dirty="0">
                <a:latin typeface="Times New Roman" panose="02020603050405020304" pitchFamily="18" charset="0"/>
                <a:cs typeface="Times New Roman" panose="02020603050405020304" pitchFamily="18" charset="0"/>
              </a:rPr>
              <a:t>        {</a:t>
            </a:r>
          </a:p>
          <a:p>
            <a:pPr marL="0" indent="0">
              <a:buNone/>
            </a:pPr>
            <a:r>
              <a:rPr lang="en-IN" sz="2200" dirty="0">
                <a:latin typeface="Times New Roman" panose="02020603050405020304" pitchFamily="18" charset="0"/>
                <a:cs typeface="Times New Roman" panose="02020603050405020304" pitchFamily="18" charset="0"/>
              </a:rPr>
              <a:t>           if (</a:t>
            </a:r>
            <a:r>
              <a:rPr lang="en-IN" sz="2200" dirty="0" err="1">
                <a:latin typeface="Times New Roman" panose="02020603050405020304" pitchFamily="18" charset="0"/>
                <a:cs typeface="Times New Roman" panose="02020603050405020304" pitchFamily="18" charset="0"/>
              </a:rPr>
              <a:t>i</a:t>
            </a:r>
            <a:r>
              <a:rPr lang="en-IN" sz="2200" dirty="0">
                <a:latin typeface="Times New Roman" panose="02020603050405020304" pitchFamily="18" charset="0"/>
                <a:cs typeface="Times New Roman" panose="02020603050405020304" pitchFamily="18" charset="0"/>
              </a:rPr>
              <a:t> &gt; 4 &amp;&amp; </a:t>
            </a:r>
            <a:r>
              <a:rPr lang="en-IN" sz="2200" dirty="0" err="1">
                <a:latin typeface="Times New Roman" panose="02020603050405020304" pitchFamily="18" charset="0"/>
                <a:cs typeface="Times New Roman" panose="02020603050405020304" pitchFamily="18" charset="0"/>
              </a:rPr>
              <a:t>i</a:t>
            </a:r>
            <a:r>
              <a:rPr lang="en-IN" sz="2200" dirty="0">
                <a:latin typeface="Times New Roman" panose="02020603050405020304" pitchFamily="18" charset="0"/>
                <a:cs typeface="Times New Roman" panose="02020603050405020304" pitchFamily="18" charset="0"/>
              </a:rPr>
              <a:t> &lt; 9)  </a:t>
            </a:r>
          </a:p>
          <a:p>
            <a:pPr marL="0" indent="0">
              <a:buNone/>
            </a:pPr>
            <a:r>
              <a:rPr lang="en-IN" sz="2200" dirty="0">
                <a:latin typeface="Times New Roman" panose="02020603050405020304" pitchFamily="18" charset="0"/>
                <a:cs typeface="Times New Roman" panose="02020603050405020304" pitchFamily="18" charset="0"/>
              </a:rPr>
              <a:t>           {</a:t>
            </a:r>
          </a:p>
          <a:p>
            <a:pPr marL="0" indent="0">
              <a:buNone/>
            </a:pPr>
            <a:r>
              <a:rPr lang="en-IN" sz="2200" dirty="0">
                <a:latin typeface="Times New Roman" panose="02020603050405020304" pitchFamily="18" charset="0"/>
                <a:cs typeface="Times New Roman" panose="02020603050405020304" pitchFamily="18" charset="0"/>
              </a:rPr>
              <a:t>            continue;</a:t>
            </a:r>
          </a:p>
          <a:p>
            <a:pPr marL="0" indent="0">
              <a:buNone/>
            </a:pPr>
            <a:r>
              <a:rPr lang="en-IN" sz="2200" dirty="0">
                <a:latin typeface="Times New Roman" panose="02020603050405020304" pitchFamily="18" charset="0"/>
                <a:cs typeface="Times New Roman" panose="02020603050405020304" pitchFamily="18" charset="0"/>
              </a:rPr>
              <a:t>            }</a:t>
            </a:r>
          </a:p>
          <a:p>
            <a:pPr marL="0" indent="0">
              <a:buNone/>
            </a:pPr>
            <a:r>
              <a:rPr lang="en-IN" sz="2200" dirty="0">
                <a:latin typeface="Times New Roman" panose="02020603050405020304" pitchFamily="18" charset="0"/>
                <a:cs typeface="Times New Roman" panose="02020603050405020304" pitchFamily="18" charset="0"/>
              </a:rPr>
              <a:t>        System.out.println(</a:t>
            </a:r>
            <a:r>
              <a:rPr lang="en-IN" sz="2200" dirty="0" err="1">
                <a:latin typeface="Times New Roman" panose="02020603050405020304" pitchFamily="18" charset="0"/>
                <a:cs typeface="Times New Roman" panose="02020603050405020304" pitchFamily="18" charset="0"/>
              </a:rPr>
              <a:t>i</a:t>
            </a:r>
            <a:r>
              <a:rPr lang="en-IN" sz="2200" dirty="0">
                <a:latin typeface="Times New Roman" panose="02020603050405020304" pitchFamily="18" charset="0"/>
                <a:cs typeface="Times New Roman" panose="02020603050405020304" pitchFamily="18" charset="0"/>
              </a:rPr>
              <a:t>);</a:t>
            </a:r>
          </a:p>
          <a:p>
            <a:pPr marL="0" indent="0">
              <a:buNone/>
            </a:pPr>
            <a:r>
              <a:rPr lang="en-IN" sz="2200" dirty="0">
                <a:latin typeface="Times New Roman" panose="02020603050405020304" pitchFamily="18" charset="0"/>
                <a:cs typeface="Times New Roman" panose="02020603050405020304" pitchFamily="18" charset="0"/>
              </a:rPr>
              <a:t>        }</a:t>
            </a:r>
          </a:p>
          <a:p>
            <a:pPr marL="0" indent="0">
              <a:buNone/>
            </a:pPr>
            <a:r>
              <a:rPr lang="en-IN" sz="2200" dirty="0">
                <a:latin typeface="Times New Roman" panose="02020603050405020304" pitchFamily="18" charset="0"/>
                <a:cs typeface="Times New Roman" panose="02020603050405020304" pitchFamily="18" charset="0"/>
              </a:rPr>
              <a:t>  } }</a:t>
            </a:r>
          </a:p>
        </p:txBody>
      </p:sp>
      <p:sp>
        <p:nvSpPr>
          <p:cNvPr id="2" name="TextBox 1">
            <a:extLst>
              <a:ext uri="{FF2B5EF4-FFF2-40B4-BE49-F238E27FC236}">
                <a16:creationId xmlns:a16="http://schemas.microsoft.com/office/drawing/2014/main" id="{67167917-9A2D-84FB-0D7F-C24EC8722D44}"/>
              </a:ext>
            </a:extLst>
          </p:cNvPr>
          <p:cNvSpPr txBox="1"/>
          <p:nvPr/>
        </p:nvSpPr>
        <p:spPr>
          <a:xfrm>
            <a:off x="4377794" y="3973868"/>
            <a:ext cx="7589323" cy="2308324"/>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nn-NO" sz="2400" b="1" i="0" dirty="0">
                <a:solidFill>
                  <a:srgbClr val="2E95D3"/>
                </a:solidFill>
                <a:effectLst/>
                <a:latin typeface="Times New Roman" panose="02020603050405020304" pitchFamily="18" charset="0"/>
                <a:cs typeface="Times New Roman" panose="02020603050405020304" pitchFamily="18" charset="0"/>
              </a:rPr>
              <a:t>for</a:t>
            </a:r>
            <a:r>
              <a:rPr lang="nn-NO" sz="2400" b="1" i="0" dirty="0">
                <a:solidFill>
                  <a:srgbClr val="FFFFFF"/>
                </a:solidFill>
                <a:effectLst/>
                <a:latin typeface="Times New Roman" panose="02020603050405020304" pitchFamily="18" charset="0"/>
                <a:cs typeface="Times New Roman" panose="02020603050405020304" pitchFamily="18" charset="0"/>
              </a:rPr>
              <a:t> (</a:t>
            </a:r>
            <a:r>
              <a:rPr lang="nn-NO" sz="2400" b="1" i="0" dirty="0">
                <a:solidFill>
                  <a:srgbClr val="DF3079"/>
                </a:solidFill>
                <a:effectLst/>
                <a:latin typeface="Times New Roman" panose="02020603050405020304" pitchFamily="18" charset="0"/>
                <a:cs typeface="Times New Roman" panose="02020603050405020304" pitchFamily="18" charset="0"/>
              </a:rPr>
              <a:t>int</a:t>
            </a:r>
            <a:r>
              <a:rPr lang="nn-NO" sz="2400" b="1" i="0" dirty="0">
                <a:solidFill>
                  <a:srgbClr val="FFFFFF"/>
                </a:solidFill>
                <a:effectLst/>
                <a:latin typeface="Times New Roman" panose="02020603050405020304" pitchFamily="18" charset="0"/>
                <a:cs typeface="Times New Roman" panose="02020603050405020304" pitchFamily="18" charset="0"/>
              </a:rPr>
              <a:t> </a:t>
            </a:r>
            <a:r>
              <a:rPr lang="nn-NO" sz="2400" b="1" i="0" dirty="0">
                <a:solidFill>
                  <a:srgbClr val="DF3079"/>
                </a:solidFill>
                <a:effectLst/>
                <a:latin typeface="Times New Roman" panose="02020603050405020304" pitchFamily="18" charset="0"/>
                <a:cs typeface="Times New Roman" panose="02020603050405020304" pitchFamily="18" charset="0"/>
              </a:rPr>
              <a:t>i</a:t>
            </a:r>
            <a:r>
              <a:rPr lang="nn-NO" sz="2400" b="1" i="0" dirty="0">
                <a:solidFill>
                  <a:srgbClr val="FFFFFF"/>
                </a:solidFill>
                <a:effectLst/>
                <a:latin typeface="Times New Roman" panose="02020603050405020304" pitchFamily="18" charset="0"/>
                <a:cs typeface="Times New Roman" panose="02020603050405020304" pitchFamily="18" charset="0"/>
              </a:rPr>
              <a:t> = </a:t>
            </a:r>
            <a:r>
              <a:rPr lang="nn-NO" sz="2400" b="1" i="0" dirty="0">
                <a:solidFill>
                  <a:srgbClr val="DF3079"/>
                </a:solidFill>
                <a:effectLst/>
                <a:latin typeface="Times New Roman" panose="02020603050405020304" pitchFamily="18" charset="0"/>
                <a:cs typeface="Times New Roman" panose="02020603050405020304" pitchFamily="18" charset="0"/>
              </a:rPr>
              <a:t>0</a:t>
            </a:r>
            <a:r>
              <a:rPr lang="nn-NO" sz="2400" b="1" i="0" dirty="0">
                <a:solidFill>
                  <a:srgbClr val="FFFFFF"/>
                </a:solidFill>
                <a:effectLst/>
                <a:latin typeface="Times New Roman" panose="02020603050405020304" pitchFamily="18" charset="0"/>
                <a:cs typeface="Times New Roman" panose="02020603050405020304" pitchFamily="18" charset="0"/>
              </a:rPr>
              <a:t>; i &lt; </a:t>
            </a:r>
            <a:r>
              <a:rPr lang="nn-NO" sz="2400" b="1" i="0" dirty="0">
                <a:solidFill>
                  <a:srgbClr val="DF3079"/>
                </a:solidFill>
                <a:effectLst/>
                <a:latin typeface="Times New Roman" panose="02020603050405020304" pitchFamily="18" charset="0"/>
                <a:cs typeface="Times New Roman" panose="02020603050405020304" pitchFamily="18" charset="0"/>
              </a:rPr>
              <a:t>10</a:t>
            </a:r>
            <a:r>
              <a:rPr lang="nn-NO" sz="2400" b="1" i="0" dirty="0">
                <a:solidFill>
                  <a:srgbClr val="FFFFFF"/>
                </a:solidFill>
                <a:effectLst/>
                <a:latin typeface="Times New Roman" panose="02020603050405020304" pitchFamily="18" charset="0"/>
                <a:cs typeface="Times New Roman" panose="02020603050405020304" pitchFamily="18" charset="0"/>
              </a:rPr>
              <a:t>; i++) { </a:t>
            </a:r>
          </a:p>
          <a:p>
            <a:r>
              <a:rPr lang="nn-NO" sz="2400" b="1" dirty="0">
                <a:solidFill>
                  <a:srgbClr val="FFFFFF"/>
                </a:solidFill>
                <a:latin typeface="Times New Roman" panose="02020603050405020304" pitchFamily="18" charset="0"/>
                <a:cs typeface="Times New Roman" panose="02020603050405020304" pitchFamily="18" charset="0"/>
              </a:rPr>
              <a:t>	</a:t>
            </a:r>
            <a:r>
              <a:rPr lang="nn-NO" sz="2400" b="1" i="0" dirty="0">
                <a:solidFill>
                  <a:srgbClr val="2E95D3"/>
                </a:solidFill>
                <a:effectLst/>
                <a:latin typeface="Times New Roman" panose="02020603050405020304" pitchFamily="18" charset="0"/>
                <a:cs typeface="Times New Roman" panose="02020603050405020304" pitchFamily="18" charset="0"/>
              </a:rPr>
              <a:t>if</a:t>
            </a:r>
            <a:r>
              <a:rPr lang="nn-NO" sz="2400" b="1" i="0" dirty="0">
                <a:solidFill>
                  <a:srgbClr val="FFFFFF"/>
                </a:solidFill>
                <a:effectLst/>
                <a:latin typeface="Times New Roman" panose="02020603050405020304" pitchFamily="18" charset="0"/>
                <a:cs typeface="Times New Roman" panose="02020603050405020304" pitchFamily="18" charset="0"/>
              </a:rPr>
              <a:t> (i % </a:t>
            </a:r>
            <a:r>
              <a:rPr lang="nn-NO" sz="2400" b="1" i="0" dirty="0">
                <a:solidFill>
                  <a:srgbClr val="DF3079"/>
                </a:solidFill>
                <a:effectLst/>
                <a:latin typeface="Times New Roman" panose="02020603050405020304" pitchFamily="18" charset="0"/>
                <a:cs typeface="Times New Roman" panose="02020603050405020304" pitchFamily="18" charset="0"/>
              </a:rPr>
              <a:t>2</a:t>
            </a:r>
            <a:r>
              <a:rPr lang="nn-NO" sz="2400" b="1" i="0" dirty="0">
                <a:solidFill>
                  <a:srgbClr val="FFFFFF"/>
                </a:solidFill>
                <a:effectLst/>
                <a:latin typeface="Times New Roman" panose="02020603050405020304" pitchFamily="18" charset="0"/>
                <a:cs typeface="Times New Roman" panose="02020603050405020304" pitchFamily="18" charset="0"/>
              </a:rPr>
              <a:t> == </a:t>
            </a:r>
            <a:r>
              <a:rPr lang="nn-NO" sz="2400" b="1" i="0" dirty="0">
                <a:solidFill>
                  <a:srgbClr val="DF3079"/>
                </a:solidFill>
                <a:effectLst/>
                <a:latin typeface="Times New Roman" panose="02020603050405020304" pitchFamily="18" charset="0"/>
                <a:cs typeface="Times New Roman" panose="02020603050405020304" pitchFamily="18" charset="0"/>
              </a:rPr>
              <a:t>0</a:t>
            </a:r>
            <a:r>
              <a:rPr lang="nn-NO" sz="2400" b="1" i="0" dirty="0">
                <a:solidFill>
                  <a:srgbClr val="FFFFFF"/>
                </a:solidFill>
                <a:effectLst/>
                <a:latin typeface="Times New Roman" panose="02020603050405020304" pitchFamily="18" charset="0"/>
                <a:cs typeface="Times New Roman" panose="02020603050405020304" pitchFamily="18" charset="0"/>
              </a:rPr>
              <a:t>) { </a:t>
            </a:r>
          </a:p>
          <a:p>
            <a:r>
              <a:rPr lang="nn-NO" sz="2400" b="1" dirty="0">
                <a:solidFill>
                  <a:srgbClr val="FFFFFF"/>
                </a:solidFill>
                <a:latin typeface="Times New Roman" panose="02020603050405020304" pitchFamily="18" charset="0"/>
                <a:cs typeface="Times New Roman" panose="02020603050405020304" pitchFamily="18" charset="0"/>
              </a:rPr>
              <a:t>		</a:t>
            </a:r>
            <a:r>
              <a:rPr lang="nn-NO" sz="2400" b="1" i="0" dirty="0">
                <a:solidFill>
                  <a:srgbClr val="2E95D3"/>
                </a:solidFill>
                <a:effectLst/>
                <a:latin typeface="Times New Roman" panose="02020603050405020304" pitchFamily="18" charset="0"/>
                <a:cs typeface="Times New Roman" panose="02020603050405020304" pitchFamily="18" charset="0"/>
              </a:rPr>
              <a:t>continue</a:t>
            </a:r>
            <a:r>
              <a:rPr lang="nn-NO" sz="2400" b="1" i="0" dirty="0">
                <a:solidFill>
                  <a:srgbClr val="FFFFFF"/>
                </a:solidFill>
                <a:effectLst/>
                <a:latin typeface="Times New Roman" panose="02020603050405020304" pitchFamily="18" charset="0"/>
                <a:cs typeface="Times New Roman" panose="02020603050405020304" pitchFamily="18" charset="0"/>
              </a:rPr>
              <a:t>; </a:t>
            </a:r>
          </a:p>
          <a:p>
            <a:r>
              <a:rPr lang="nn-NO" sz="2400" b="1" dirty="0">
                <a:solidFill>
                  <a:srgbClr val="FFFFFF"/>
                </a:solidFill>
                <a:latin typeface="Times New Roman" panose="02020603050405020304" pitchFamily="18" charset="0"/>
                <a:cs typeface="Times New Roman" panose="02020603050405020304" pitchFamily="18" charset="0"/>
              </a:rPr>
              <a:t>	</a:t>
            </a:r>
            <a:r>
              <a:rPr lang="nn-NO" sz="2400" b="1" i="0" dirty="0">
                <a:solidFill>
                  <a:srgbClr val="FFFFFF"/>
                </a:solidFill>
                <a:effectLst/>
                <a:latin typeface="Times New Roman" panose="02020603050405020304" pitchFamily="18" charset="0"/>
                <a:cs typeface="Times New Roman" panose="02020603050405020304" pitchFamily="18" charset="0"/>
              </a:rPr>
              <a:t>} </a:t>
            </a:r>
          </a:p>
          <a:p>
            <a:r>
              <a:rPr lang="nn-NO" sz="2400" b="1" dirty="0">
                <a:solidFill>
                  <a:srgbClr val="FFFFFF"/>
                </a:solidFill>
                <a:latin typeface="Times New Roman" panose="02020603050405020304" pitchFamily="18" charset="0"/>
                <a:cs typeface="Times New Roman" panose="02020603050405020304" pitchFamily="18" charset="0"/>
              </a:rPr>
              <a:t>	</a:t>
            </a:r>
            <a:r>
              <a:rPr lang="nn-NO" sz="2400" b="1" i="0" dirty="0">
                <a:solidFill>
                  <a:srgbClr val="FFFFFF"/>
                </a:solidFill>
                <a:effectLst/>
                <a:latin typeface="Times New Roman" panose="02020603050405020304" pitchFamily="18" charset="0"/>
                <a:cs typeface="Times New Roman" panose="02020603050405020304" pitchFamily="18" charset="0"/>
              </a:rPr>
              <a:t>System.out.println(</a:t>
            </a:r>
            <a:r>
              <a:rPr lang="nn-NO" sz="2400" b="1" i="0" dirty="0">
                <a:solidFill>
                  <a:srgbClr val="00A67D"/>
                </a:solidFill>
                <a:effectLst/>
                <a:latin typeface="Times New Roman" panose="02020603050405020304" pitchFamily="18" charset="0"/>
                <a:cs typeface="Times New Roman" panose="02020603050405020304" pitchFamily="18" charset="0"/>
              </a:rPr>
              <a:t>"Odd number: "</a:t>
            </a:r>
            <a:r>
              <a:rPr lang="nn-NO" sz="2400" b="1" i="0" dirty="0">
                <a:solidFill>
                  <a:srgbClr val="FFFFFF"/>
                </a:solidFill>
                <a:effectLst/>
                <a:latin typeface="Times New Roman" panose="02020603050405020304" pitchFamily="18" charset="0"/>
                <a:cs typeface="Times New Roman" panose="02020603050405020304" pitchFamily="18" charset="0"/>
              </a:rPr>
              <a:t> + i);</a:t>
            </a:r>
          </a:p>
          <a:p>
            <a:r>
              <a:rPr lang="nn-NO" sz="2400" b="1" i="0" dirty="0">
                <a:solidFill>
                  <a:srgbClr val="FFFFFF"/>
                </a:solidFill>
                <a:effectLst/>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58671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DA244BB9-83C4-43E1-D54B-1FA3AA1751F4}"/>
              </a:ext>
            </a:extLst>
          </p:cNvPr>
          <p:cNvSpPr txBox="1">
            <a:spLocks noChangeArrowheads="1"/>
          </p:cNvSpPr>
          <p:nvPr/>
        </p:nvSpPr>
        <p:spPr bwMode="auto">
          <a:xfrm>
            <a:off x="1446571" y="0"/>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algn="ctr" eaLnBrk="1" hangingPunct="1">
              <a:lnSpc>
                <a:spcPct val="90000"/>
              </a:lnSpc>
              <a:buClrTx/>
              <a:buFontTx/>
              <a:buNone/>
            </a:pPr>
            <a:r>
              <a:rPr lang="en-US" altLang="en-US" sz="3600" b="1" dirty="0">
                <a:solidFill>
                  <a:srgbClr val="0070C0"/>
                </a:solidFill>
                <a:cs typeface="Times New Roman" panose="02020603050405020304" pitchFamily="18" charset="0"/>
              </a:rPr>
              <a:t>Arrays</a:t>
            </a:r>
          </a:p>
        </p:txBody>
      </p:sp>
      <p:sp>
        <p:nvSpPr>
          <p:cNvPr id="31747" name="Text Box 2">
            <a:extLst>
              <a:ext uri="{FF2B5EF4-FFF2-40B4-BE49-F238E27FC236}">
                <a16:creationId xmlns:a16="http://schemas.microsoft.com/office/drawing/2014/main" id="{84DD4C86-1C9B-0399-B40E-A87AAA83EB1C}"/>
              </a:ext>
            </a:extLst>
          </p:cNvPr>
          <p:cNvSpPr txBox="1">
            <a:spLocks noChangeArrowheads="1"/>
          </p:cNvSpPr>
          <p:nvPr/>
        </p:nvSpPr>
        <p:spPr bwMode="auto">
          <a:xfrm>
            <a:off x="755855" y="654843"/>
            <a:ext cx="10364430" cy="554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marL="342900" indent="-342900" algn="just" eaLnBrk="1" hangingPunct="1">
              <a:lnSpc>
                <a:spcPct val="150000"/>
              </a:lnSpc>
              <a:spcBef>
                <a:spcPts val="700"/>
              </a:spcBef>
              <a:buClr>
                <a:srgbClr val="003366"/>
              </a:buClr>
              <a:buSzPct val="75000"/>
              <a:buFont typeface="Arial" panose="020B0604020202020204" pitchFamily="34" charset="0"/>
              <a:buChar char="•"/>
            </a:pPr>
            <a:r>
              <a:rPr lang="en-US" altLang="en-US" dirty="0">
                <a:solidFill>
                  <a:schemeClr val="tx1"/>
                </a:solidFill>
                <a:cs typeface="Times New Roman" panose="02020603050405020304" pitchFamily="18" charset="0"/>
              </a:rPr>
              <a:t>An Array represents a group of elements of same data type. </a:t>
            </a:r>
          </a:p>
          <a:p>
            <a:pPr marL="342900" indent="-342900" algn="just" eaLnBrk="1" hangingPunct="1">
              <a:lnSpc>
                <a:spcPct val="150000"/>
              </a:lnSpc>
              <a:spcBef>
                <a:spcPts val="700"/>
              </a:spcBef>
              <a:buClr>
                <a:srgbClr val="003366"/>
              </a:buClr>
              <a:buSzPct val="75000"/>
              <a:buFont typeface="Arial" panose="020B0604020202020204" pitchFamily="34" charset="0"/>
              <a:buChar char="•"/>
            </a:pPr>
            <a:r>
              <a:rPr lang="en-US" altLang="en-US" dirty="0">
                <a:solidFill>
                  <a:schemeClr val="tx1"/>
                </a:solidFill>
                <a:cs typeface="Times New Roman" panose="02020603050405020304" pitchFamily="18" charset="0"/>
              </a:rPr>
              <a:t>In c/</a:t>
            </a:r>
            <a:r>
              <a:rPr lang="en-US" altLang="en-US" dirty="0" err="1">
                <a:solidFill>
                  <a:schemeClr val="tx1"/>
                </a:solidFill>
                <a:cs typeface="Times New Roman" panose="02020603050405020304" pitchFamily="18" charset="0"/>
              </a:rPr>
              <a:t>c++</a:t>
            </a:r>
            <a:r>
              <a:rPr lang="en-US" altLang="en-US" dirty="0">
                <a:solidFill>
                  <a:schemeClr val="tx1"/>
                </a:solidFill>
                <a:cs typeface="Times New Roman" panose="02020603050405020304" pitchFamily="18" charset="0"/>
              </a:rPr>
              <a:t> arrays  are created on static memory </a:t>
            </a:r>
            <a:r>
              <a:rPr lang="en-US" altLang="en-US" dirty="0" err="1">
                <a:solidFill>
                  <a:schemeClr val="tx1"/>
                </a:solidFill>
                <a:cs typeface="Times New Roman" panose="02020603050405020304" pitchFamily="18" charset="0"/>
              </a:rPr>
              <a:t>i.e</a:t>
            </a:r>
            <a:r>
              <a:rPr lang="en-US" altLang="en-US" dirty="0">
                <a:solidFill>
                  <a:schemeClr val="tx1"/>
                </a:solidFill>
                <a:cs typeface="Times New Roman" panose="02020603050405020304" pitchFamily="18" charset="0"/>
              </a:rPr>
              <a:t> memory allocated at compile time.</a:t>
            </a:r>
          </a:p>
          <a:p>
            <a:pPr marL="342900" indent="-342900" algn="just" eaLnBrk="1" hangingPunct="1">
              <a:lnSpc>
                <a:spcPct val="150000"/>
              </a:lnSpc>
              <a:spcBef>
                <a:spcPts val="700"/>
              </a:spcBef>
              <a:buClr>
                <a:srgbClr val="003366"/>
              </a:buClr>
              <a:buSzPct val="75000"/>
              <a:buFont typeface="Arial" panose="020B0604020202020204" pitchFamily="34" charset="0"/>
              <a:buChar char="•"/>
            </a:pPr>
            <a:r>
              <a:rPr lang="en-US" altLang="en-US" dirty="0">
                <a:solidFill>
                  <a:schemeClr val="tx1"/>
                </a:solidFill>
                <a:cs typeface="Times New Roman" panose="02020603050405020304" pitchFamily="18" charset="0"/>
              </a:rPr>
              <a:t>In java arrays  are created on dynamic memory </a:t>
            </a:r>
            <a:r>
              <a:rPr lang="en-US" altLang="en-US" dirty="0" err="1">
                <a:solidFill>
                  <a:schemeClr val="tx1"/>
                </a:solidFill>
                <a:cs typeface="Times New Roman" panose="02020603050405020304" pitchFamily="18" charset="0"/>
              </a:rPr>
              <a:t>i.e</a:t>
            </a:r>
            <a:r>
              <a:rPr lang="en-US" altLang="en-US" dirty="0">
                <a:solidFill>
                  <a:schemeClr val="tx1"/>
                </a:solidFill>
                <a:cs typeface="Times New Roman" panose="02020603050405020304" pitchFamily="18" charset="0"/>
              </a:rPr>
              <a:t> memory allocated at run time.</a:t>
            </a:r>
          </a:p>
          <a:p>
            <a:pPr marL="342900" indent="-342900" algn="just">
              <a:lnSpc>
                <a:spcPct val="150000"/>
              </a:lnSpc>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In Java, an array is a data structure that allows you to store a fixed-size, ordered collection of elements of the same data type. </a:t>
            </a:r>
          </a:p>
          <a:p>
            <a:pPr marL="342900" indent="-342900" algn="just">
              <a:lnSpc>
                <a:spcPct val="150000"/>
              </a:lnSpc>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Arrays provide a way to efficiently store and access multiple values under a single variable name. </a:t>
            </a:r>
          </a:p>
          <a:p>
            <a:pPr marL="342900" indent="-342900" algn="just">
              <a:lnSpc>
                <a:spcPct val="150000"/>
              </a:lnSpc>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The elements in an array are referenced by their index, which starts at 0 and goes up to the array length minus one.</a:t>
            </a:r>
          </a:p>
          <a:p>
            <a:pPr marL="342900" indent="-342900" algn="just" eaLnBrk="1" hangingPunct="1">
              <a:lnSpc>
                <a:spcPct val="150000"/>
              </a:lnSpc>
              <a:spcBef>
                <a:spcPts val="700"/>
              </a:spcBef>
              <a:buClr>
                <a:srgbClr val="003366"/>
              </a:buClr>
              <a:buSzPct val="75000"/>
              <a:buFont typeface="Arial" panose="020B0604020202020204" pitchFamily="34" charset="0"/>
              <a:buChar char="•"/>
            </a:pPr>
            <a:endParaRPr lang="en-US" altLang="en-US" sz="2000" dirty="0">
              <a:solidFill>
                <a:schemeClr val="tx1"/>
              </a:solidFill>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9B6F72A1-E224-E3D9-0CB9-30439CD05DC1}"/>
              </a:ext>
            </a:extLst>
          </p:cNvPr>
          <p:cNvSpPr txBox="1">
            <a:spLocks noChangeArrowheads="1"/>
          </p:cNvSpPr>
          <p:nvPr/>
        </p:nvSpPr>
        <p:spPr bwMode="auto">
          <a:xfrm>
            <a:off x="905796" y="793955"/>
            <a:ext cx="10008009" cy="4114800"/>
          </a:xfrm>
          <a:prstGeom prst="rect">
            <a:avLst/>
          </a:prstGeom>
          <a:noFill/>
          <a:ln>
            <a:noFill/>
          </a:ln>
          <a:effectLst/>
        </p:spPr>
        <p:txBody>
          <a:bodyPr/>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1pPr>
            <a:lvl2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9pPr>
          </a:lstStyle>
          <a:p>
            <a:pPr marL="0" indent="0" algn="just">
              <a:lnSpc>
                <a:spcPct val="150000"/>
              </a:lnSpc>
              <a:spcBef>
                <a:spcPts val="700"/>
              </a:spcBef>
              <a:buClr>
                <a:srgbClr val="003366"/>
              </a:buClr>
              <a:buSzPct val="75000"/>
              <a:defRPr/>
            </a:pPr>
            <a:r>
              <a:rPr lang="en-US" sz="2800" b="1" dirty="0">
                <a:solidFill>
                  <a:srgbClr val="0070C0"/>
                </a:solidFill>
              </a:rPr>
              <a:t>Example:  </a:t>
            </a:r>
            <a:r>
              <a:rPr lang="en-US" dirty="0">
                <a:solidFill>
                  <a:schemeClr val="tx1"/>
                </a:solidFill>
              </a:rPr>
              <a:t>Salary [3]</a:t>
            </a:r>
          </a:p>
          <a:p>
            <a:pPr marL="342900" algn="just">
              <a:lnSpc>
                <a:spcPct val="150000"/>
              </a:lnSpc>
              <a:spcBef>
                <a:spcPts val="700"/>
              </a:spcBef>
              <a:buSzPct val="75000"/>
              <a:defRPr/>
            </a:pPr>
            <a:r>
              <a:rPr lang="en-US" dirty="0">
                <a:solidFill>
                  <a:schemeClr val="tx1"/>
                </a:solidFill>
              </a:rPr>
              <a:t>Here ,  Salary – array name</a:t>
            </a:r>
          </a:p>
          <a:p>
            <a:pPr marL="342900" algn="just">
              <a:lnSpc>
                <a:spcPct val="150000"/>
              </a:lnSpc>
              <a:spcBef>
                <a:spcPts val="700"/>
              </a:spcBef>
              <a:buSzPct val="75000"/>
              <a:defRPr/>
            </a:pPr>
            <a:r>
              <a:rPr lang="en-US" dirty="0">
                <a:solidFill>
                  <a:schemeClr val="tx1"/>
                </a:solidFill>
              </a:rPr>
              <a:t>            [3] – index number (or) subscript</a:t>
            </a:r>
          </a:p>
          <a:p>
            <a:pPr algn="just">
              <a:lnSpc>
                <a:spcPct val="150000"/>
              </a:lnSpc>
              <a:spcBef>
                <a:spcPts val="700"/>
              </a:spcBef>
              <a:buClr>
                <a:srgbClr val="003366"/>
              </a:buClr>
              <a:buSzPct val="75000"/>
              <a:buFont typeface="Wingdings" charset="2"/>
              <a:buChar char=""/>
              <a:defRPr/>
            </a:pPr>
            <a:r>
              <a:rPr lang="en-US" dirty="0">
                <a:solidFill>
                  <a:schemeClr val="tx1"/>
                </a:solidFill>
              </a:rPr>
              <a:t>Here represents the salary of 4</a:t>
            </a:r>
            <a:r>
              <a:rPr lang="en-US" baseline="30000" dirty="0">
                <a:solidFill>
                  <a:schemeClr val="tx1"/>
                </a:solidFill>
              </a:rPr>
              <a:t>th</a:t>
            </a:r>
            <a:r>
              <a:rPr lang="en-US" dirty="0">
                <a:solidFill>
                  <a:schemeClr val="tx1"/>
                </a:solidFill>
              </a:rPr>
              <a:t> employee </a:t>
            </a:r>
            <a:r>
              <a:rPr lang="en-US" dirty="0" err="1">
                <a:solidFill>
                  <a:schemeClr val="tx1"/>
                </a:solidFill>
              </a:rPr>
              <a:t>bcoz</a:t>
            </a:r>
            <a:r>
              <a:rPr lang="en-US" dirty="0">
                <a:solidFill>
                  <a:schemeClr val="tx1"/>
                </a:solidFill>
              </a:rPr>
              <a:t> array index starts from zero.</a:t>
            </a:r>
          </a:p>
          <a:p>
            <a:pPr algn="just">
              <a:lnSpc>
                <a:spcPct val="150000"/>
              </a:lnSpc>
              <a:spcBef>
                <a:spcPts val="700"/>
              </a:spcBef>
              <a:buClr>
                <a:srgbClr val="003366"/>
              </a:buClr>
              <a:buSzPct val="75000"/>
              <a:buFont typeface="Wingdings" charset="2"/>
              <a:buChar char=""/>
              <a:defRPr/>
            </a:pPr>
            <a:r>
              <a:rPr lang="en-US" dirty="0">
                <a:solidFill>
                  <a:schemeClr val="tx1"/>
                </a:solidFill>
              </a:rPr>
              <a:t>The individual values are called Elements.</a:t>
            </a:r>
          </a:p>
          <a:p>
            <a:pPr algn="just">
              <a:lnSpc>
                <a:spcPct val="150000"/>
              </a:lnSpc>
              <a:spcBef>
                <a:spcPts val="700"/>
              </a:spcBef>
              <a:buClr>
                <a:srgbClr val="003366"/>
              </a:buClr>
              <a:buSzPct val="75000"/>
              <a:buFont typeface="Wingdings" charset="2"/>
              <a:buChar char=""/>
              <a:defRPr/>
            </a:pPr>
            <a:r>
              <a:rPr lang="en-US" dirty="0">
                <a:solidFill>
                  <a:schemeClr val="tx1"/>
                </a:solidFill>
              </a:rPr>
              <a:t>Array can be of any primitive datatype.</a:t>
            </a:r>
          </a:p>
        </p:txBody>
      </p:sp>
      <p:pic>
        <p:nvPicPr>
          <p:cNvPr id="2" name="Picture 2" descr="Java array">
            <a:extLst>
              <a:ext uri="{FF2B5EF4-FFF2-40B4-BE49-F238E27FC236}">
                <a16:creationId xmlns:a16="http://schemas.microsoft.com/office/drawing/2014/main" id="{05FEAD1B-E212-7B66-439F-718EBA6C3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134" y="4730341"/>
            <a:ext cx="5298119" cy="1611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a:extLst>
              <a:ext uri="{FF2B5EF4-FFF2-40B4-BE49-F238E27FC236}">
                <a16:creationId xmlns:a16="http://schemas.microsoft.com/office/drawing/2014/main" id="{48F40688-EF7C-A67D-9172-59F7E50C22E5}"/>
              </a:ext>
            </a:extLst>
          </p:cNvPr>
          <p:cNvSpPr txBox="1">
            <a:spLocks noChangeArrowheads="1"/>
          </p:cNvSpPr>
          <p:nvPr/>
        </p:nvSpPr>
        <p:spPr bwMode="auto">
          <a:xfrm>
            <a:off x="926690" y="762000"/>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lnSpc>
                <a:spcPct val="90000"/>
              </a:lnSpc>
              <a:buClrTx/>
              <a:buFontTx/>
              <a:buNone/>
            </a:pPr>
            <a:r>
              <a:rPr lang="en-US" altLang="en-US" sz="3600" b="1" dirty="0">
                <a:solidFill>
                  <a:srgbClr val="0070C0"/>
                </a:solidFill>
              </a:rPr>
              <a:t>Declaration of Array:</a:t>
            </a:r>
          </a:p>
        </p:txBody>
      </p:sp>
      <p:sp>
        <p:nvSpPr>
          <p:cNvPr id="41986" name="Text Box 2">
            <a:extLst>
              <a:ext uri="{FF2B5EF4-FFF2-40B4-BE49-F238E27FC236}">
                <a16:creationId xmlns:a16="http://schemas.microsoft.com/office/drawing/2014/main" id="{8CD99AE1-F0DE-3966-D1AC-519D65C4B079}"/>
              </a:ext>
            </a:extLst>
          </p:cNvPr>
          <p:cNvSpPr txBox="1">
            <a:spLocks noChangeArrowheads="1"/>
          </p:cNvSpPr>
          <p:nvPr/>
        </p:nvSpPr>
        <p:spPr bwMode="auto">
          <a:xfrm>
            <a:off x="1307690" y="1981200"/>
            <a:ext cx="9901083" cy="4114800"/>
          </a:xfrm>
          <a:prstGeom prst="rect">
            <a:avLst/>
          </a:prstGeom>
          <a:noFill/>
          <a:ln>
            <a:noFill/>
          </a:ln>
          <a:effectLst/>
        </p:spPr>
        <p:txBody>
          <a:bodyPr/>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1pPr>
            <a:lvl2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9pPr>
          </a:lstStyle>
          <a:p>
            <a:pPr marL="457200" indent="-457200" algn="just">
              <a:spcBef>
                <a:spcPts val="700"/>
              </a:spcBef>
              <a:buClr>
                <a:srgbClr val="003366"/>
              </a:buClr>
              <a:buSzPct val="75000"/>
              <a:buFont typeface="Arial" panose="020B0604020202020204" pitchFamily="34" charset="0"/>
              <a:buChar char="•"/>
              <a:defRPr/>
            </a:pPr>
            <a:r>
              <a:rPr lang="en-US" sz="2800" dirty="0">
                <a:solidFill>
                  <a:schemeClr val="tx1"/>
                </a:solidFill>
              </a:rPr>
              <a:t>Arrays in java may be declared in two forms.</a:t>
            </a:r>
          </a:p>
          <a:p>
            <a:pPr marL="4762" indent="0" algn="just">
              <a:spcBef>
                <a:spcPts val="700"/>
              </a:spcBef>
              <a:buSzPct val="75000"/>
              <a:defRPr/>
            </a:pPr>
            <a:r>
              <a:rPr lang="en-US" sz="2800" dirty="0">
                <a:solidFill>
                  <a:schemeClr val="tx1"/>
                </a:solidFill>
              </a:rPr>
              <a:t>		1. datatype   arrayname [];</a:t>
            </a:r>
          </a:p>
          <a:p>
            <a:pPr marL="4762" indent="0" algn="just">
              <a:spcBef>
                <a:spcPts val="700"/>
              </a:spcBef>
              <a:buSzPct val="75000"/>
              <a:defRPr/>
            </a:pPr>
            <a:r>
              <a:rPr lang="en-US" sz="2800" dirty="0">
                <a:solidFill>
                  <a:schemeClr val="tx1"/>
                </a:solidFill>
              </a:rPr>
              <a:t>		2. datatype []   arrayname;</a:t>
            </a:r>
          </a:p>
          <a:p>
            <a:pPr marL="4762" indent="0" algn="just">
              <a:spcBef>
                <a:spcPts val="700"/>
              </a:spcBef>
              <a:buSzPct val="75000"/>
              <a:defRPr/>
            </a:pPr>
            <a:r>
              <a:rPr lang="en-US" sz="2800" b="1" dirty="0">
                <a:solidFill>
                  <a:schemeClr val="tx1"/>
                </a:solidFill>
              </a:rPr>
              <a:t>Example: </a:t>
            </a:r>
            <a:r>
              <a:rPr lang="en-US" sz="2800" dirty="0">
                <a:solidFill>
                  <a:schemeClr val="tx1"/>
                </a:solidFill>
              </a:rPr>
              <a:t>	int marks [];</a:t>
            </a:r>
          </a:p>
          <a:p>
            <a:pPr marL="4762" indent="0" algn="just">
              <a:spcBef>
                <a:spcPts val="700"/>
              </a:spcBef>
              <a:buSzPct val="75000"/>
              <a:defRPr/>
            </a:pPr>
            <a:r>
              <a:rPr lang="en-US" sz="2800" dirty="0">
                <a:solidFill>
                  <a:schemeClr val="tx1"/>
                </a:solidFill>
              </a:rPr>
              <a:t>		float [] number;</a:t>
            </a:r>
          </a:p>
          <a:p>
            <a:pPr marL="457200" indent="-457200" algn="just">
              <a:spcBef>
                <a:spcPts val="700"/>
              </a:spcBef>
              <a:buClr>
                <a:srgbClr val="003366"/>
              </a:buClr>
              <a:buSzPct val="75000"/>
              <a:buFont typeface="Arial" panose="020B0604020202020204" pitchFamily="34" charset="0"/>
              <a:buChar char="•"/>
              <a:defRPr/>
            </a:pPr>
            <a:r>
              <a:rPr lang="en-US" sz="2800" dirty="0">
                <a:solidFill>
                  <a:schemeClr val="tx1"/>
                </a:solidFill>
              </a:rPr>
              <a:t>We should not mention the size of the array in declaration.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a:extLst>
              <a:ext uri="{FF2B5EF4-FFF2-40B4-BE49-F238E27FC236}">
                <a16:creationId xmlns:a16="http://schemas.microsoft.com/office/drawing/2014/main" id="{1FC066DD-0871-8AB5-EBFA-0A59B2826837}"/>
              </a:ext>
            </a:extLst>
          </p:cNvPr>
          <p:cNvSpPr txBox="1">
            <a:spLocks noChangeArrowheads="1"/>
          </p:cNvSpPr>
          <p:nvPr/>
        </p:nvSpPr>
        <p:spPr bwMode="auto">
          <a:xfrm>
            <a:off x="671052" y="700548"/>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lnSpc>
                <a:spcPct val="90000"/>
              </a:lnSpc>
              <a:buClrTx/>
              <a:buFontTx/>
              <a:buNone/>
            </a:pPr>
            <a:r>
              <a:rPr lang="en-US" altLang="en-US" sz="3600" b="1" dirty="0">
                <a:solidFill>
                  <a:srgbClr val="0070C0"/>
                </a:solidFill>
              </a:rPr>
              <a:t>Creation of Array:</a:t>
            </a:r>
          </a:p>
        </p:txBody>
      </p:sp>
      <p:sp>
        <p:nvSpPr>
          <p:cNvPr id="43010" name="Text Box 2">
            <a:extLst>
              <a:ext uri="{FF2B5EF4-FFF2-40B4-BE49-F238E27FC236}">
                <a16:creationId xmlns:a16="http://schemas.microsoft.com/office/drawing/2014/main" id="{237E1087-8DAF-5F49-1AAA-5E58C004AA4A}"/>
              </a:ext>
            </a:extLst>
          </p:cNvPr>
          <p:cNvSpPr txBox="1">
            <a:spLocks noChangeArrowheads="1"/>
          </p:cNvSpPr>
          <p:nvPr/>
        </p:nvSpPr>
        <p:spPr bwMode="auto">
          <a:xfrm>
            <a:off x="1608139" y="1714500"/>
            <a:ext cx="8941874" cy="4114800"/>
          </a:xfrm>
          <a:prstGeom prst="rect">
            <a:avLst/>
          </a:prstGeom>
          <a:noFill/>
          <a:ln>
            <a:noFill/>
          </a:ln>
          <a:effectLst/>
        </p:spPr>
        <p:txBody>
          <a:bodyPr/>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1pPr>
            <a:lvl2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9pPr>
          </a:lstStyle>
          <a:p>
            <a:pPr marL="457200" indent="-457200">
              <a:lnSpc>
                <a:spcPct val="150000"/>
              </a:lnSpc>
              <a:spcBef>
                <a:spcPts val="700"/>
              </a:spcBef>
              <a:buClr>
                <a:srgbClr val="003366"/>
              </a:buClr>
              <a:buSzPct val="75000"/>
              <a:buFont typeface="Arial" panose="020B0604020202020204" pitchFamily="34" charset="0"/>
              <a:buChar char="•"/>
              <a:defRPr/>
            </a:pPr>
            <a:r>
              <a:rPr lang="en-US" sz="2800" dirty="0">
                <a:solidFill>
                  <a:schemeClr val="tx1"/>
                </a:solidFill>
              </a:rPr>
              <a:t>After declaring an array memory should be allocated.</a:t>
            </a:r>
          </a:p>
          <a:p>
            <a:pPr marL="457200" indent="-457200">
              <a:lnSpc>
                <a:spcPct val="150000"/>
              </a:lnSpc>
              <a:spcBef>
                <a:spcPts val="700"/>
              </a:spcBef>
              <a:buClr>
                <a:srgbClr val="003366"/>
              </a:buClr>
              <a:buSzPct val="75000"/>
              <a:buFont typeface="Arial" panose="020B0604020202020204" pitchFamily="34" charset="0"/>
              <a:buChar char="•"/>
              <a:defRPr/>
            </a:pPr>
            <a:r>
              <a:rPr lang="en-US" sz="2800" dirty="0">
                <a:solidFill>
                  <a:schemeClr val="tx1"/>
                </a:solidFill>
              </a:rPr>
              <a:t>Java allows the creation of array using  new keyword.</a:t>
            </a:r>
          </a:p>
          <a:p>
            <a:pPr marL="4762" indent="0">
              <a:lnSpc>
                <a:spcPct val="150000"/>
              </a:lnSpc>
              <a:spcBef>
                <a:spcPts val="700"/>
              </a:spcBef>
              <a:buSzPct val="75000"/>
              <a:defRPr/>
            </a:pPr>
            <a:r>
              <a:rPr lang="en-US" sz="2800" dirty="0">
                <a:solidFill>
                  <a:schemeClr val="tx1"/>
                </a:solidFill>
              </a:rPr>
              <a:t>          datatype  arrayname [];	</a:t>
            </a:r>
            <a:r>
              <a:rPr lang="en-US" sz="2800" b="1" dirty="0">
                <a:solidFill>
                  <a:schemeClr val="tx1"/>
                </a:solidFill>
              </a:rPr>
              <a:t>// declaration</a:t>
            </a:r>
          </a:p>
          <a:p>
            <a:pPr marL="4762" indent="0">
              <a:lnSpc>
                <a:spcPct val="150000"/>
              </a:lnSpc>
              <a:spcBef>
                <a:spcPts val="700"/>
              </a:spcBef>
              <a:buSzPct val="75000"/>
              <a:defRPr/>
            </a:pPr>
            <a:r>
              <a:rPr lang="en-US" sz="2800" dirty="0">
                <a:solidFill>
                  <a:schemeClr val="tx1"/>
                </a:solidFill>
              </a:rPr>
              <a:t>	       number = new int [5];	</a:t>
            </a:r>
            <a:r>
              <a:rPr lang="en-US" sz="2800" b="1" dirty="0">
                <a:solidFill>
                  <a:schemeClr val="tx1"/>
                </a:solidFill>
              </a:rPr>
              <a:t>//creation</a:t>
            </a:r>
          </a:p>
          <a:p>
            <a:pPr marL="4762" indent="0">
              <a:lnSpc>
                <a:spcPct val="150000"/>
              </a:lnSpc>
              <a:spcBef>
                <a:spcPts val="700"/>
              </a:spcBef>
              <a:buSzPct val="75000"/>
              <a:defRPr/>
            </a:pPr>
            <a:r>
              <a:rPr lang="en-US" sz="2800" dirty="0">
                <a:solidFill>
                  <a:schemeClr val="tx1"/>
                </a:solidFill>
              </a:rPr>
              <a:t>                          (or)</a:t>
            </a:r>
          </a:p>
          <a:p>
            <a:pPr marL="4762" indent="0">
              <a:lnSpc>
                <a:spcPct val="150000"/>
              </a:lnSpc>
              <a:spcBef>
                <a:spcPts val="700"/>
              </a:spcBef>
              <a:buSzPct val="75000"/>
              <a:defRPr/>
            </a:pPr>
            <a:r>
              <a:rPr lang="en-US" sz="2800" dirty="0">
                <a:solidFill>
                  <a:schemeClr val="tx1"/>
                </a:solidFill>
              </a:rPr>
              <a:t>            int number[ ] = new int[5];</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
            <a:extLst>
              <a:ext uri="{FF2B5EF4-FFF2-40B4-BE49-F238E27FC236}">
                <a16:creationId xmlns:a16="http://schemas.microsoft.com/office/drawing/2014/main" id="{DC569D0A-552A-7969-36E6-3FB64163ED51}"/>
              </a:ext>
            </a:extLst>
          </p:cNvPr>
          <p:cNvSpPr txBox="1">
            <a:spLocks noChangeArrowheads="1"/>
          </p:cNvSpPr>
          <p:nvPr/>
        </p:nvSpPr>
        <p:spPr bwMode="auto">
          <a:xfrm>
            <a:off x="572729" y="533271"/>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lnSpc>
                <a:spcPct val="90000"/>
              </a:lnSpc>
              <a:buClrTx/>
              <a:buFontTx/>
              <a:buNone/>
            </a:pPr>
            <a:r>
              <a:rPr lang="en-US" altLang="en-US" sz="3600" b="1" dirty="0">
                <a:solidFill>
                  <a:srgbClr val="0070C0"/>
                </a:solidFill>
              </a:rPr>
              <a:t>Assign values in the memory location:</a:t>
            </a:r>
          </a:p>
        </p:txBody>
      </p:sp>
      <p:sp>
        <p:nvSpPr>
          <p:cNvPr id="44034" name="Text Box 2">
            <a:extLst>
              <a:ext uri="{FF2B5EF4-FFF2-40B4-BE49-F238E27FC236}">
                <a16:creationId xmlns:a16="http://schemas.microsoft.com/office/drawing/2014/main" id="{20CC71E7-39FB-84EE-899B-5D44FEFC5F78}"/>
              </a:ext>
            </a:extLst>
          </p:cNvPr>
          <p:cNvSpPr txBox="1">
            <a:spLocks noChangeArrowheads="1"/>
          </p:cNvSpPr>
          <p:nvPr/>
        </p:nvSpPr>
        <p:spPr bwMode="auto">
          <a:xfrm>
            <a:off x="2195514" y="1548580"/>
            <a:ext cx="8001000" cy="4114800"/>
          </a:xfrm>
          <a:prstGeom prst="rect">
            <a:avLst/>
          </a:prstGeom>
          <a:noFill/>
          <a:ln>
            <a:noFill/>
          </a:ln>
          <a:effectLst/>
        </p:spPr>
        <p:txBody>
          <a:bodyPr/>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1pPr>
            <a:lvl2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9pPr>
          </a:lstStyle>
          <a:p>
            <a:pPr marL="0" indent="0">
              <a:spcBef>
                <a:spcPts val="700"/>
              </a:spcBef>
              <a:buClr>
                <a:srgbClr val="003366"/>
              </a:buClr>
              <a:buSzPct val="75000"/>
              <a:defRPr/>
            </a:pPr>
            <a:r>
              <a:rPr lang="en-US" sz="2800" dirty="0"/>
              <a:t>class Creation </a:t>
            </a:r>
          </a:p>
          <a:p>
            <a:pPr marL="0" indent="0">
              <a:spcBef>
                <a:spcPts val="700"/>
              </a:spcBef>
              <a:buClr>
                <a:srgbClr val="003366"/>
              </a:buClr>
              <a:buSzPct val="75000"/>
              <a:defRPr/>
            </a:pPr>
            <a:r>
              <a:rPr lang="en-US" sz="2800" dirty="0"/>
              <a:t>{</a:t>
            </a:r>
          </a:p>
          <a:p>
            <a:pPr marL="0" indent="0">
              <a:spcBef>
                <a:spcPts val="700"/>
              </a:spcBef>
              <a:buClr>
                <a:srgbClr val="003366"/>
              </a:buClr>
              <a:buSzPct val="75000"/>
              <a:defRPr/>
            </a:pPr>
            <a:r>
              <a:rPr lang="en-US" sz="2800" dirty="0"/>
              <a:t>p s v m( S args[])</a:t>
            </a:r>
          </a:p>
          <a:p>
            <a:pPr marL="0" indent="0">
              <a:spcBef>
                <a:spcPts val="700"/>
              </a:spcBef>
              <a:buClr>
                <a:srgbClr val="003366"/>
              </a:buClr>
              <a:buSzPct val="75000"/>
              <a:defRPr/>
            </a:pPr>
            <a:r>
              <a:rPr lang="en-US" sz="2800" dirty="0"/>
              <a:t>{</a:t>
            </a:r>
          </a:p>
          <a:p>
            <a:pPr marL="0" indent="0">
              <a:spcBef>
                <a:spcPts val="700"/>
              </a:spcBef>
              <a:buClr>
                <a:srgbClr val="003366"/>
              </a:buClr>
              <a:buSzPct val="75000"/>
              <a:defRPr/>
            </a:pPr>
            <a:r>
              <a:rPr lang="en-US" sz="2800" dirty="0"/>
              <a:t>double  rate [] = new double [3];</a:t>
            </a:r>
          </a:p>
          <a:p>
            <a:pPr marL="0" indent="0">
              <a:spcBef>
                <a:spcPts val="700"/>
              </a:spcBef>
              <a:buClr>
                <a:srgbClr val="003366"/>
              </a:buClr>
              <a:buSzPct val="75000"/>
              <a:defRPr/>
            </a:pPr>
            <a:r>
              <a:rPr lang="en-US" sz="2800" dirty="0"/>
              <a:t>rate [0] = 20.159;</a:t>
            </a:r>
          </a:p>
          <a:p>
            <a:pPr marL="0" indent="0">
              <a:spcBef>
                <a:spcPts val="700"/>
              </a:spcBef>
              <a:buClr>
                <a:srgbClr val="003366"/>
              </a:buClr>
              <a:buSzPct val="75000"/>
              <a:defRPr/>
            </a:pPr>
            <a:r>
              <a:rPr lang="en-US" sz="2800" dirty="0"/>
              <a:t>rate [1] = 58.367;</a:t>
            </a:r>
          </a:p>
          <a:p>
            <a:pPr marL="0" indent="0">
              <a:spcBef>
                <a:spcPts val="700"/>
              </a:spcBef>
              <a:buClr>
                <a:srgbClr val="003366"/>
              </a:buClr>
              <a:buSzPct val="75000"/>
              <a:defRPr/>
            </a:pPr>
            <a:r>
              <a:rPr lang="en-US" sz="2800" dirty="0"/>
              <a:t>rate [2] = 13.587</a:t>
            </a:r>
          </a:p>
          <a:p>
            <a:pPr marL="0" indent="0">
              <a:spcBef>
                <a:spcPts val="700"/>
              </a:spcBef>
              <a:buClr>
                <a:srgbClr val="003366"/>
              </a:buClr>
              <a:buSzPct val="75000"/>
              <a:defRPr/>
            </a:pPr>
            <a:r>
              <a:rPr lang="en-US" sz="2800" dirty="0"/>
              <a:t>S.o.pln(“ Number of elements are” + rate.length);</a:t>
            </a:r>
          </a:p>
          <a:p>
            <a:pPr marL="341313">
              <a:spcBef>
                <a:spcPts val="700"/>
              </a:spcBef>
              <a:buSzPct val="75000"/>
              <a:defRPr/>
            </a:pPr>
            <a:endParaRPr lang="en-US" sz="28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4BD4C90A-84C1-BC81-6DA5-E2CCC9FCFF5D}"/>
              </a:ext>
            </a:extLst>
          </p:cNvPr>
          <p:cNvSpPr txBox="1">
            <a:spLocks noChangeArrowheads="1"/>
          </p:cNvSpPr>
          <p:nvPr/>
        </p:nvSpPr>
        <p:spPr bwMode="auto">
          <a:xfrm>
            <a:off x="1901826" y="909484"/>
            <a:ext cx="8229600" cy="4114800"/>
          </a:xfrm>
          <a:prstGeom prst="rect">
            <a:avLst/>
          </a:prstGeom>
          <a:noFill/>
          <a:ln>
            <a:noFill/>
          </a:ln>
          <a:effectLst/>
        </p:spPr>
        <p:txBody>
          <a:bodyPr/>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1pPr>
            <a:lvl2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9pPr>
          </a:lstStyle>
          <a:p>
            <a:pPr marL="0" indent="0">
              <a:spcBef>
                <a:spcPts val="700"/>
              </a:spcBef>
              <a:buClr>
                <a:srgbClr val="003366"/>
              </a:buClr>
              <a:buSzPct val="75000"/>
              <a:defRPr/>
            </a:pPr>
            <a:r>
              <a:rPr lang="en-US" sz="2800" dirty="0"/>
              <a:t>S.o.pln(“ second element in rate array is ” + rate[1]);</a:t>
            </a:r>
          </a:p>
          <a:p>
            <a:pPr marL="0" indent="0">
              <a:spcBef>
                <a:spcPts val="700"/>
              </a:spcBef>
              <a:buClr>
                <a:srgbClr val="003366"/>
              </a:buClr>
              <a:buSzPct val="75000"/>
              <a:defRPr/>
            </a:pPr>
            <a:r>
              <a:rPr lang="en-US" sz="2800" dirty="0" err="1"/>
              <a:t>S.o.p</a:t>
            </a:r>
            <a:r>
              <a:rPr lang="en-US" sz="2800" dirty="0"/>
              <a:t> (“ elements are”);</a:t>
            </a:r>
          </a:p>
          <a:p>
            <a:pPr marL="0" indent="0">
              <a:spcBef>
                <a:spcPts val="700"/>
              </a:spcBef>
              <a:buClr>
                <a:srgbClr val="003366"/>
              </a:buClr>
              <a:buSzPct val="75000"/>
              <a:defRPr/>
            </a:pPr>
            <a:r>
              <a:rPr lang="en-US" sz="2800" dirty="0"/>
              <a:t>for(int i=0;i&lt;</a:t>
            </a:r>
            <a:r>
              <a:rPr lang="en-US" sz="2800" dirty="0" err="1"/>
              <a:t>rate.length;i</a:t>
            </a:r>
            <a:r>
              <a:rPr lang="en-US" sz="2800" dirty="0"/>
              <a:t>++)</a:t>
            </a:r>
          </a:p>
          <a:p>
            <a:pPr marL="0" indent="0">
              <a:spcBef>
                <a:spcPts val="700"/>
              </a:spcBef>
              <a:buClr>
                <a:srgbClr val="003366"/>
              </a:buClr>
              <a:buSzPct val="75000"/>
              <a:defRPr/>
            </a:pPr>
            <a:r>
              <a:rPr lang="en-US" sz="2800" dirty="0"/>
              <a:t>{</a:t>
            </a:r>
          </a:p>
          <a:p>
            <a:pPr marL="0" indent="0">
              <a:spcBef>
                <a:spcPts val="700"/>
              </a:spcBef>
              <a:buClr>
                <a:srgbClr val="003366"/>
              </a:buClr>
              <a:buSzPct val="75000"/>
              <a:defRPr/>
            </a:pPr>
            <a:r>
              <a:rPr lang="en-US" sz="2800" dirty="0"/>
              <a:t>S.o.pln( rate [i] +”, “);</a:t>
            </a:r>
          </a:p>
          <a:p>
            <a:pPr marL="0" indent="0">
              <a:spcBef>
                <a:spcPts val="700"/>
              </a:spcBef>
              <a:buClr>
                <a:srgbClr val="003366"/>
              </a:buClr>
              <a:buSzPct val="75000"/>
              <a:defRPr/>
            </a:pPr>
            <a:r>
              <a:rPr lang="en-US" sz="2800" dirty="0"/>
              <a:t>}</a:t>
            </a:r>
          </a:p>
          <a:p>
            <a:pPr marL="0" indent="0">
              <a:spcBef>
                <a:spcPts val="700"/>
              </a:spcBef>
              <a:buClr>
                <a:srgbClr val="003366"/>
              </a:buClr>
              <a:buSzPct val="75000"/>
              <a:defRPr/>
            </a:pPr>
            <a:r>
              <a:rPr lang="en-US" sz="2800" dirty="0"/>
              <a:t>}</a:t>
            </a:r>
          </a:p>
          <a:p>
            <a:pPr marL="0" indent="0">
              <a:spcBef>
                <a:spcPts val="700"/>
              </a:spcBef>
              <a:buClr>
                <a:srgbClr val="003366"/>
              </a:buClr>
              <a:buSzPct val="75000"/>
              <a:defRPr/>
            </a:pPr>
            <a:r>
              <a:rPr lang="en-US" sz="2800" dirty="0"/>
              <a:t>}</a:t>
            </a:r>
          </a:p>
          <a:p>
            <a:pPr marL="3175" indent="0">
              <a:spcBef>
                <a:spcPts val="700"/>
              </a:spcBef>
              <a:buSzPct val="75000"/>
              <a:defRPr/>
            </a:pPr>
            <a:endParaRPr lang="en-US" sz="2800" dirty="0"/>
          </a:p>
          <a:p>
            <a:pPr marL="3175" indent="0">
              <a:spcBef>
                <a:spcPts val="700"/>
              </a:spcBef>
              <a:buSzPct val="75000"/>
              <a:defRPr/>
            </a:pPr>
            <a:endParaRPr lang="en-US" sz="2800" dirty="0"/>
          </a:p>
          <a:p>
            <a:pPr marL="3175" indent="0">
              <a:spcBef>
                <a:spcPts val="700"/>
              </a:spcBef>
              <a:buSzPct val="75000"/>
              <a:defRPr/>
            </a:pPr>
            <a:endParaRPr lang="en-US" sz="28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695376D7-81BE-447E-E7CC-76CBB19F1C8C}"/>
              </a:ext>
            </a:extLst>
          </p:cNvPr>
          <p:cNvSpPr txBox="1">
            <a:spLocks noChangeArrowheads="1"/>
          </p:cNvSpPr>
          <p:nvPr/>
        </p:nvSpPr>
        <p:spPr bwMode="auto">
          <a:xfrm>
            <a:off x="2195514" y="978310"/>
            <a:ext cx="8229600" cy="4114800"/>
          </a:xfrm>
          <a:prstGeom prst="rect">
            <a:avLst/>
          </a:prstGeom>
          <a:noFill/>
          <a:ln>
            <a:noFill/>
          </a:ln>
          <a:effectLst/>
        </p:spPr>
        <p:txBody>
          <a:bodyPr/>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1pPr>
            <a:lvl2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9pPr>
          </a:lstStyle>
          <a:p>
            <a:pPr marL="0" indent="0">
              <a:spcBef>
                <a:spcPts val="700"/>
              </a:spcBef>
              <a:buClr>
                <a:srgbClr val="003366"/>
              </a:buClr>
              <a:buSzPct val="75000"/>
              <a:defRPr/>
            </a:pPr>
            <a:r>
              <a:rPr lang="en-US" sz="2800" dirty="0"/>
              <a:t>S.o.pln(“ second element in rate array is ” + rate.[1]);</a:t>
            </a:r>
          </a:p>
          <a:p>
            <a:pPr marL="0" indent="0">
              <a:spcBef>
                <a:spcPts val="700"/>
              </a:spcBef>
              <a:buClr>
                <a:srgbClr val="003366"/>
              </a:buClr>
              <a:buSzPct val="75000"/>
              <a:defRPr/>
            </a:pPr>
            <a:r>
              <a:rPr lang="en-US" sz="2800" dirty="0" err="1"/>
              <a:t>S.o.p</a:t>
            </a:r>
            <a:r>
              <a:rPr lang="en-US" sz="2800" dirty="0"/>
              <a:t> (“ elements are”);</a:t>
            </a:r>
          </a:p>
          <a:p>
            <a:pPr marL="0" indent="0">
              <a:spcBef>
                <a:spcPts val="700"/>
              </a:spcBef>
              <a:buClr>
                <a:srgbClr val="003366"/>
              </a:buClr>
              <a:buSzPct val="75000"/>
              <a:defRPr/>
            </a:pPr>
            <a:r>
              <a:rPr lang="en-US" sz="2800" dirty="0"/>
              <a:t>for(int i=0;i&lt;</a:t>
            </a:r>
            <a:r>
              <a:rPr lang="en-US" sz="2800" dirty="0" err="1"/>
              <a:t>rate.length;i</a:t>
            </a:r>
            <a:r>
              <a:rPr lang="en-US" sz="2800" dirty="0"/>
              <a:t>++)</a:t>
            </a:r>
          </a:p>
          <a:p>
            <a:pPr marL="0" indent="0">
              <a:spcBef>
                <a:spcPts val="700"/>
              </a:spcBef>
              <a:buClr>
                <a:srgbClr val="003366"/>
              </a:buClr>
              <a:buSzPct val="75000"/>
              <a:defRPr/>
            </a:pPr>
            <a:r>
              <a:rPr lang="en-US" sz="2800" dirty="0"/>
              <a:t>{</a:t>
            </a:r>
          </a:p>
          <a:p>
            <a:pPr marL="0" indent="0">
              <a:spcBef>
                <a:spcPts val="700"/>
              </a:spcBef>
              <a:buClr>
                <a:srgbClr val="003366"/>
              </a:buClr>
              <a:buSzPct val="75000"/>
              <a:defRPr/>
            </a:pPr>
            <a:r>
              <a:rPr lang="en-US" sz="2800" dirty="0"/>
              <a:t>S.o.pln( rate [i] +”, “);</a:t>
            </a:r>
          </a:p>
          <a:p>
            <a:pPr marL="0" indent="0">
              <a:spcBef>
                <a:spcPts val="700"/>
              </a:spcBef>
              <a:buClr>
                <a:srgbClr val="003366"/>
              </a:buClr>
              <a:buSzPct val="75000"/>
              <a:defRPr/>
            </a:pPr>
            <a:r>
              <a:rPr lang="en-US" sz="2800" dirty="0"/>
              <a:t>}</a:t>
            </a:r>
          </a:p>
          <a:p>
            <a:pPr marL="0" indent="0">
              <a:spcBef>
                <a:spcPts val="700"/>
              </a:spcBef>
              <a:buClr>
                <a:srgbClr val="003366"/>
              </a:buClr>
              <a:buSzPct val="75000"/>
              <a:defRPr/>
            </a:pPr>
            <a:r>
              <a:rPr lang="en-US" sz="2800" dirty="0"/>
              <a:t>}</a:t>
            </a:r>
          </a:p>
          <a:p>
            <a:pPr marL="0" indent="0">
              <a:spcBef>
                <a:spcPts val="700"/>
              </a:spcBef>
              <a:buClr>
                <a:srgbClr val="003366"/>
              </a:buClr>
              <a:buSzPct val="75000"/>
              <a:defRPr/>
            </a:pPr>
            <a:r>
              <a:rPr lang="en-US" sz="2800" dirty="0"/>
              <a:t>}</a:t>
            </a:r>
          </a:p>
          <a:p>
            <a:pPr marL="3175" indent="0">
              <a:spcBef>
                <a:spcPts val="700"/>
              </a:spcBef>
              <a:buSzPct val="75000"/>
              <a:defRPr/>
            </a:pPr>
            <a:endParaRPr lang="en-US" sz="2800" dirty="0"/>
          </a:p>
          <a:p>
            <a:pPr marL="3175" indent="0">
              <a:spcBef>
                <a:spcPts val="700"/>
              </a:spcBef>
              <a:buSzPct val="75000"/>
              <a:defRPr/>
            </a:pPr>
            <a:endParaRPr lang="en-US" sz="2800" dirty="0"/>
          </a:p>
          <a:p>
            <a:pPr marL="3175" indent="0">
              <a:spcBef>
                <a:spcPts val="700"/>
              </a:spcBef>
              <a:buSzPct val="75000"/>
              <a:defRPr/>
            </a:pPr>
            <a:endParaRPr lang="en-US" sz="28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AE579-2742-384E-5D4A-A81F5267C207}"/>
              </a:ext>
            </a:extLst>
          </p:cNvPr>
          <p:cNvSpPr>
            <a:spLocks noGrp="1"/>
          </p:cNvSpPr>
          <p:nvPr>
            <p:ph type="title" idx="4294967295"/>
          </p:nvPr>
        </p:nvSpPr>
        <p:spPr>
          <a:xfrm>
            <a:off x="4770808" y="861247"/>
            <a:ext cx="5443537" cy="520700"/>
          </a:xfrm>
        </p:spPr>
        <p:txBody>
          <a:bodyPr anchor="t">
            <a:noAutofit/>
          </a:bodyPr>
          <a:lstStyle/>
          <a:p>
            <a:r>
              <a:rPr lang="en-IN" sz="4000" b="1" dirty="0">
                <a:solidFill>
                  <a:srgbClr val="0070C0"/>
                </a:solidFill>
                <a:latin typeface="Times New Roman" panose="02020603050405020304" pitchFamily="18" charset="0"/>
                <a:cs typeface="Times New Roman" panose="02020603050405020304" pitchFamily="18" charset="0"/>
              </a:rPr>
              <a:t>Continue . . .</a:t>
            </a:r>
          </a:p>
        </p:txBody>
      </p:sp>
      <p:sp>
        <p:nvSpPr>
          <p:cNvPr id="3" name="Content Placeholder 2">
            <a:extLst>
              <a:ext uri="{FF2B5EF4-FFF2-40B4-BE49-F238E27FC236}">
                <a16:creationId xmlns:a16="http://schemas.microsoft.com/office/drawing/2014/main" id="{7FD053CA-6024-E86A-0637-4272D6866ADD}"/>
              </a:ext>
            </a:extLst>
          </p:cNvPr>
          <p:cNvSpPr>
            <a:spLocks noGrp="1"/>
          </p:cNvSpPr>
          <p:nvPr>
            <p:ph idx="4294967295"/>
          </p:nvPr>
        </p:nvSpPr>
        <p:spPr>
          <a:xfrm>
            <a:off x="5311259" y="1555936"/>
            <a:ext cx="6140006" cy="4111625"/>
          </a:xfrm>
        </p:spPr>
        <p:txBody>
          <a:bodyPr>
            <a:noAutofit/>
          </a:bodyPr>
          <a:lstStyle/>
          <a:p>
            <a:pPr marL="285750" indent="-285750" algn="l">
              <a:lnSpc>
                <a:spcPct val="150000"/>
              </a:lnSpc>
              <a:buFont typeface="Arial" panose="020B0604020202020204" pitchFamily="34" charset="0"/>
              <a:buChar char="•"/>
            </a:pPr>
            <a:r>
              <a:rPr lang="en-IN" sz="2000" b="1" dirty="0">
                <a:solidFill>
                  <a:srgbClr val="00B050"/>
                </a:solidFill>
                <a:latin typeface="Times New Roman" panose="02020603050405020304" pitchFamily="18" charset="0"/>
                <a:cs typeface="Times New Roman" panose="02020603050405020304" pitchFamily="18" charset="0"/>
              </a:rPr>
              <a:t>Slogan:</a:t>
            </a:r>
            <a:r>
              <a:rPr lang="en-IN" sz="2000" dirty="0">
                <a:solidFill>
                  <a:srgbClr val="00B050"/>
                </a:solidFill>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t>
            </a:r>
            <a:r>
              <a:rPr lang="en-IN" sz="2000" b="1" dirty="0">
                <a:solidFill>
                  <a:srgbClr val="FF0000"/>
                </a:solidFill>
                <a:latin typeface="Times New Roman" panose="02020603050405020304" pitchFamily="18" charset="0"/>
                <a:cs typeface="Times New Roman" panose="02020603050405020304" pitchFamily="18" charset="0"/>
              </a:rPr>
              <a:t>Write Once, Run Anywhere</a:t>
            </a:r>
            <a:r>
              <a:rPr lang="en-IN" sz="2000" dirty="0">
                <a:latin typeface="Times New Roman" panose="02020603050405020304" pitchFamily="18" charset="0"/>
                <a:cs typeface="Times New Roman" panose="02020603050405020304" pitchFamily="18" charset="0"/>
              </a:rPr>
              <a:t>“.</a:t>
            </a:r>
          </a:p>
          <a:p>
            <a:pPr algn="just">
              <a:lnSpc>
                <a:spcPct val="150000"/>
              </a:lnSpc>
            </a:pPr>
            <a:r>
              <a:rPr lang="en-IN" sz="2000" b="1" i="1" dirty="0">
                <a:solidFill>
                  <a:schemeClr val="accent2">
                    <a:lumMod val="75000"/>
                  </a:schemeClr>
                </a:solidFill>
                <a:latin typeface="Times New Roman" panose="02020603050405020304" pitchFamily="18" charset="0"/>
                <a:cs typeface="Times New Roman" panose="02020603050405020304" pitchFamily="18" charset="0"/>
              </a:rPr>
              <a:t>Machine-independent</a:t>
            </a:r>
            <a:r>
              <a:rPr lang="en-IN" sz="2000" dirty="0">
                <a:latin typeface="Times New Roman" panose="02020603050405020304" pitchFamily="18" charset="0"/>
                <a:cs typeface="Times New Roman" panose="02020603050405020304" pitchFamily="18" charset="0"/>
              </a:rPr>
              <a:t> programming language.</a:t>
            </a:r>
          </a:p>
          <a:p>
            <a:pPr algn="just">
              <a:lnSpc>
                <a:spcPct val="150000"/>
              </a:lnSpc>
            </a:pPr>
            <a:r>
              <a:rPr lang="en-IN" sz="2000" b="1" i="1" dirty="0">
                <a:solidFill>
                  <a:schemeClr val="accent5">
                    <a:lumMod val="75000"/>
                  </a:schemeClr>
                </a:solidFill>
                <a:latin typeface="Times New Roman" panose="02020603050405020304" pitchFamily="18" charset="0"/>
                <a:cs typeface="Times New Roman" panose="02020603050405020304" pitchFamily="18" charset="0"/>
              </a:rPr>
              <a:t>Object Oriented Language</a:t>
            </a:r>
            <a:r>
              <a:rPr lang="en-IN" sz="2000" dirty="0">
                <a:latin typeface="Times New Roman" panose="02020603050405020304" pitchFamily="18" charset="0"/>
                <a:cs typeface="Times New Roman" panose="02020603050405020304" pitchFamily="18" charset="0"/>
              </a:rPr>
              <a:t>.</a:t>
            </a:r>
          </a:p>
          <a:p>
            <a:pPr algn="just">
              <a:lnSpc>
                <a:spcPct val="150000"/>
              </a:lnSpc>
            </a:pPr>
            <a:r>
              <a:rPr lang="en-IN" sz="2000" dirty="0">
                <a:latin typeface="Times New Roman" panose="02020603050405020304" pitchFamily="18" charset="0"/>
                <a:cs typeface="Times New Roman" panose="02020603050405020304" pitchFamily="18" charset="0"/>
              </a:rPr>
              <a:t>Java is both a </a:t>
            </a:r>
            <a:r>
              <a:rPr lang="en-IN" sz="2000" b="1" i="1" dirty="0">
                <a:solidFill>
                  <a:srgbClr val="7030A0"/>
                </a:solidFill>
                <a:latin typeface="Times New Roman" panose="02020603050405020304" pitchFamily="18" charset="0"/>
                <a:cs typeface="Times New Roman" panose="02020603050405020304" pitchFamily="18" charset="0"/>
              </a:rPr>
              <a:t>compiled</a:t>
            </a:r>
            <a:r>
              <a:rPr lang="en-IN" sz="2000" dirty="0">
                <a:latin typeface="Times New Roman" panose="02020603050405020304" pitchFamily="18" charset="0"/>
                <a:cs typeface="Times New Roman" panose="02020603050405020304" pitchFamily="18" charset="0"/>
              </a:rPr>
              <a:t> and an </a:t>
            </a:r>
            <a:r>
              <a:rPr lang="en-IN" sz="2000" b="1" i="1" dirty="0">
                <a:solidFill>
                  <a:srgbClr val="7030A0"/>
                </a:solidFill>
                <a:latin typeface="Times New Roman" panose="02020603050405020304" pitchFamily="18" charset="0"/>
                <a:cs typeface="Times New Roman" panose="02020603050405020304" pitchFamily="18" charset="0"/>
              </a:rPr>
              <a:t>interpreted </a:t>
            </a:r>
            <a:r>
              <a:rPr lang="en-IN" sz="2000" dirty="0">
                <a:latin typeface="Times New Roman" panose="02020603050405020304" pitchFamily="18" charset="0"/>
                <a:cs typeface="Times New Roman" panose="02020603050405020304" pitchFamily="18" charset="0"/>
              </a:rPr>
              <a:t>language. </a:t>
            </a:r>
          </a:p>
          <a:p>
            <a:pPr algn="just">
              <a:lnSpc>
                <a:spcPct val="150000"/>
              </a:lnSpc>
            </a:pPr>
            <a:r>
              <a:rPr lang="en-IN" sz="2000" dirty="0">
                <a:latin typeface="Times New Roman" panose="02020603050405020304" pitchFamily="18" charset="0"/>
                <a:cs typeface="Times New Roman" panose="02020603050405020304" pitchFamily="18" charset="0"/>
              </a:rPr>
              <a:t>Java source code is turned into simple binary instructions, much like ordinary microprocessor machine code.</a:t>
            </a:r>
          </a:p>
          <a:p>
            <a:pPr algn="just">
              <a:lnSpc>
                <a:spcPct val="150000"/>
              </a:lnSpc>
            </a:pPr>
            <a:r>
              <a:rPr lang="en-IN" sz="2000" dirty="0">
                <a:latin typeface="Times New Roman" panose="02020603050405020304" pitchFamily="18" charset="0"/>
                <a:cs typeface="Times New Roman" panose="02020603050405020304" pitchFamily="18" charset="0"/>
              </a:rPr>
              <a:t>Compiled Java  byte-code is executed by a Java runtime interpreter.</a:t>
            </a:r>
          </a:p>
        </p:txBody>
      </p:sp>
      <p:pic>
        <p:nvPicPr>
          <p:cNvPr id="5" name="Picture 4" descr="CPU with binary numbers and blueprint">
            <a:extLst>
              <a:ext uri="{FF2B5EF4-FFF2-40B4-BE49-F238E27FC236}">
                <a16:creationId xmlns:a16="http://schemas.microsoft.com/office/drawing/2014/main" id="{5D52C962-38AA-2C85-B8BB-3AE50552F08F}"/>
              </a:ext>
            </a:extLst>
          </p:cNvPr>
          <p:cNvPicPr>
            <a:picLocks noChangeAspect="1"/>
          </p:cNvPicPr>
          <p:nvPr/>
        </p:nvPicPr>
        <p:blipFill rotWithShape="1">
          <a:blip r:embed="rId2"/>
          <a:srcRect l="31825" r="25925"/>
          <a:stretch/>
        </p:blipFill>
        <p:spPr>
          <a:xfrm>
            <a:off x="414670" y="861247"/>
            <a:ext cx="3992229" cy="5315029"/>
          </a:xfrm>
          <a:prstGeom prst="rect">
            <a:avLst/>
          </a:prstGeom>
        </p:spPr>
      </p:pic>
    </p:spTree>
    <p:extLst>
      <p:ext uri="{BB962C8B-B14F-4D97-AF65-F5344CB8AC3E}">
        <p14:creationId xmlns:p14="http://schemas.microsoft.com/office/powerpoint/2010/main" val="11308962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a:extLst>
              <a:ext uri="{FF2B5EF4-FFF2-40B4-BE49-F238E27FC236}">
                <a16:creationId xmlns:a16="http://schemas.microsoft.com/office/drawing/2014/main" id="{A171B115-18BE-4BED-E348-8A4CEF0FBC65}"/>
              </a:ext>
            </a:extLst>
          </p:cNvPr>
          <p:cNvSpPr txBox="1">
            <a:spLocks noChangeArrowheads="1"/>
          </p:cNvSpPr>
          <p:nvPr/>
        </p:nvSpPr>
        <p:spPr bwMode="auto">
          <a:xfrm>
            <a:off x="769374" y="843116"/>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lnSpc>
                <a:spcPct val="90000"/>
              </a:lnSpc>
              <a:buClrTx/>
              <a:buFontTx/>
              <a:buNone/>
            </a:pPr>
            <a:r>
              <a:rPr lang="en-US" altLang="en-US" sz="3600" b="1" dirty="0">
                <a:solidFill>
                  <a:srgbClr val="0070C0"/>
                </a:solidFill>
              </a:rPr>
              <a:t>Types of Arrays:</a:t>
            </a:r>
          </a:p>
        </p:txBody>
      </p:sp>
      <p:sp>
        <p:nvSpPr>
          <p:cNvPr id="47106" name="Text Box 2">
            <a:extLst>
              <a:ext uri="{FF2B5EF4-FFF2-40B4-BE49-F238E27FC236}">
                <a16:creationId xmlns:a16="http://schemas.microsoft.com/office/drawing/2014/main" id="{A5C324B5-1AA1-CC77-FE15-170867B8954F}"/>
              </a:ext>
            </a:extLst>
          </p:cNvPr>
          <p:cNvSpPr txBox="1">
            <a:spLocks noChangeArrowheads="1"/>
          </p:cNvSpPr>
          <p:nvPr/>
        </p:nvSpPr>
        <p:spPr bwMode="auto">
          <a:xfrm>
            <a:off x="1901826" y="1995948"/>
            <a:ext cx="8001000" cy="1651819"/>
          </a:xfrm>
          <a:prstGeom prst="rect">
            <a:avLst/>
          </a:prstGeom>
          <a:noFill/>
          <a:ln>
            <a:noFill/>
          </a:ln>
          <a:effectLst/>
        </p:spPr>
        <p:txBody>
          <a:bodyPr/>
          <a:lstStyle>
            <a:lvl1pPr marL="452438" indent="-452438">
              <a:tabLst>
                <a:tab pos="452438" algn="l"/>
                <a:tab pos="900113" algn="l"/>
                <a:tab pos="1349375" algn="l"/>
                <a:tab pos="1798638" algn="l"/>
                <a:tab pos="2247900" algn="l"/>
                <a:tab pos="2697163" algn="l"/>
                <a:tab pos="3146425" algn="l"/>
                <a:tab pos="3595688" algn="l"/>
                <a:tab pos="4044950" algn="l"/>
                <a:tab pos="4494213" algn="l"/>
                <a:tab pos="4943475" algn="l"/>
                <a:tab pos="5392738" algn="l"/>
                <a:tab pos="5842000" algn="l"/>
                <a:tab pos="6291263" algn="l"/>
                <a:tab pos="6740525" algn="l"/>
                <a:tab pos="7189788" algn="l"/>
                <a:tab pos="7639050" algn="l"/>
                <a:tab pos="8088313" algn="l"/>
                <a:tab pos="8537575" algn="l"/>
                <a:tab pos="8986838" algn="l"/>
                <a:tab pos="9436100" algn="l"/>
              </a:tabLst>
              <a:defRPr sz="2400">
                <a:solidFill>
                  <a:srgbClr val="003366"/>
                </a:solidFill>
                <a:latin typeface="Times New Roman" pitchFamily="16" charset="0"/>
                <a:ea typeface="Droid Sans Fallback" charset="0"/>
                <a:cs typeface="Droid Sans Fallback" charset="0"/>
              </a:defRPr>
            </a:lvl1pPr>
            <a:lvl2pPr>
              <a:tabLst>
                <a:tab pos="452438" algn="l"/>
                <a:tab pos="900113" algn="l"/>
                <a:tab pos="1349375" algn="l"/>
                <a:tab pos="1798638" algn="l"/>
                <a:tab pos="2247900" algn="l"/>
                <a:tab pos="2697163" algn="l"/>
                <a:tab pos="3146425" algn="l"/>
                <a:tab pos="3595688" algn="l"/>
                <a:tab pos="4044950" algn="l"/>
                <a:tab pos="4494213" algn="l"/>
                <a:tab pos="4943475" algn="l"/>
                <a:tab pos="5392738" algn="l"/>
                <a:tab pos="5842000" algn="l"/>
                <a:tab pos="6291263" algn="l"/>
                <a:tab pos="6740525" algn="l"/>
                <a:tab pos="7189788" algn="l"/>
                <a:tab pos="7639050" algn="l"/>
                <a:tab pos="8088313" algn="l"/>
                <a:tab pos="8537575" algn="l"/>
                <a:tab pos="8986838" algn="l"/>
                <a:tab pos="9436100" algn="l"/>
              </a:tabLst>
              <a:defRPr sz="2400">
                <a:solidFill>
                  <a:srgbClr val="003366"/>
                </a:solidFill>
                <a:latin typeface="Times New Roman" pitchFamily="16" charset="0"/>
                <a:ea typeface="Droid Sans Fallback" charset="0"/>
                <a:cs typeface="Droid Sans Fallback" charset="0"/>
              </a:defRPr>
            </a:lvl2pPr>
            <a:lvl3pPr>
              <a:tabLst>
                <a:tab pos="452438" algn="l"/>
                <a:tab pos="900113" algn="l"/>
                <a:tab pos="1349375" algn="l"/>
                <a:tab pos="1798638" algn="l"/>
                <a:tab pos="2247900" algn="l"/>
                <a:tab pos="2697163" algn="l"/>
                <a:tab pos="3146425" algn="l"/>
                <a:tab pos="3595688" algn="l"/>
                <a:tab pos="4044950" algn="l"/>
                <a:tab pos="4494213" algn="l"/>
                <a:tab pos="4943475" algn="l"/>
                <a:tab pos="5392738" algn="l"/>
                <a:tab pos="5842000" algn="l"/>
                <a:tab pos="6291263" algn="l"/>
                <a:tab pos="6740525" algn="l"/>
                <a:tab pos="7189788" algn="l"/>
                <a:tab pos="7639050" algn="l"/>
                <a:tab pos="8088313" algn="l"/>
                <a:tab pos="8537575" algn="l"/>
                <a:tab pos="8986838" algn="l"/>
                <a:tab pos="9436100" algn="l"/>
              </a:tabLst>
              <a:defRPr sz="2400">
                <a:solidFill>
                  <a:srgbClr val="003366"/>
                </a:solidFill>
                <a:latin typeface="Times New Roman" pitchFamily="16" charset="0"/>
                <a:ea typeface="Droid Sans Fallback" charset="0"/>
                <a:cs typeface="Droid Sans Fallback" charset="0"/>
              </a:defRPr>
            </a:lvl3pPr>
            <a:lvl4pPr>
              <a:tabLst>
                <a:tab pos="452438" algn="l"/>
                <a:tab pos="900113" algn="l"/>
                <a:tab pos="1349375" algn="l"/>
                <a:tab pos="1798638" algn="l"/>
                <a:tab pos="2247900" algn="l"/>
                <a:tab pos="2697163" algn="l"/>
                <a:tab pos="3146425" algn="l"/>
                <a:tab pos="3595688" algn="l"/>
                <a:tab pos="4044950" algn="l"/>
                <a:tab pos="4494213" algn="l"/>
                <a:tab pos="4943475" algn="l"/>
                <a:tab pos="5392738" algn="l"/>
                <a:tab pos="5842000" algn="l"/>
                <a:tab pos="6291263" algn="l"/>
                <a:tab pos="6740525" algn="l"/>
                <a:tab pos="7189788" algn="l"/>
                <a:tab pos="7639050" algn="l"/>
                <a:tab pos="8088313" algn="l"/>
                <a:tab pos="8537575" algn="l"/>
                <a:tab pos="8986838" algn="l"/>
                <a:tab pos="9436100" algn="l"/>
              </a:tabLst>
              <a:defRPr sz="2400">
                <a:solidFill>
                  <a:srgbClr val="003366"/>
                </a:solidFill>
                <a:latin typeface="Times New Roman" pitchFamily="16" charset="0"/>
                <a:ea typeface="Droid Sans Fallback" charset="0"/>
                <a:cs typeface="Droid Sans Fallback" charset="0"/>
              </a:defRPr>
            </a:lvl4pPr>
            <a:lvl5pPr>
              <a:tabLst>
                <a:tab pos="452438" algn="l"/>
                <a:tab pos="900113" algn="l"/>
                <a:tab pos="1349375" algn="l"/>
                <a:tab pos="1798638" algn="l"/>
                <a:tab pos="2247900" algn="l"/>
                <a:tab pos="2697163" algn="l"/>
                <a:tab pos="3146425" algn="l"/>
                <a:tab pos="3595688" algn="l"/>
                <a:tab pos="4044950" algn="l"/>
                <a:tab pos="4494213" algn="l"/>
                <a:tab pos="4943475" algn="l"/>
                <a:tab pos="5392738" algn="l"/>
                <a:tab pos="5842000" algn="l"/>
                <a:tab pos="6291263" algn="l"/>
                <a:tab pos="6740525" algn="l"/>
                <a:tab pos="7189788" algn="l"/>
                <a:tab pos="7639050" algn="l"/>
                <a:tab pos="8088313" algn="l"/>
                <a:tab pos="8537575" algn="l"/>
                <a:tab pos="8986838" algn="l"/>
                <a:tab pos="9436100" algn="l"/>
              </a:tabLst>
              <a:defRPr sz="2400">
                <a:solidFill>
                  <a:srgbClr val="003366"/>
                </a:solidFill>
                <a:latin typeface="Times New Roman" pitchFamily="16"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itchFamily="16" charset="0"/>
              <a:tabLst>
                <a:tab pos="452438" algn="l"/>
                <a:tab pos="900113" algn="l"/>
                <a:tab pos="1349375" algn="l"/>
                <a:tab pos="1798638" algn="l"/>
                <a:tab pos="2247900" algn="l"/>
                <a:tab pos="2697163" algn="l"/>
                <a:tab pos="3146425" algn="l"/>
                <a:tab pos="3595688" algn="l"/>
                <a:tab pos="4044950" algn="l"/>
                <a:tab pos="4494213" algn="l"/>
                <a:tab pos="4943475" algn="l"/>
                <a:tab pos="5392738" algn="l"/>
                <a:tab pos="5842000" algn="l"/>
                <a:tab pos="6291263" algn="l"/>
                <a:tab pos="6740525" algn="l"/>
                <a:tab pos="7189788" algn="l"/>
                <a:tab pos="7639050" algn="l"/>
                <a:tab pos="8088313" algn="l"/>
                <a:tab pos="8537575" algn="l"/>
                <a:tab pos="8986838" algn="l"/>
                <a:tab pos="9436100" algn="l"/>
              </a:tabLst>
              <a:defRPr sz="2400">
                <a:solidFill>
                  <a:srgbClr val="003366"/>
                </a:solidFill>
                <a:latin typeface="Times New Roman" pitchFamily="16"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itchFamily="16" charset="0"/>
              <a:tabLst>
                <a:tab pos="452438" algn="l"/>
                <a:tab pos="900113" algn="l"/>
                <a:tab pos="1349375" algn="l"/>
                <a:tab pos="1798638" algn="l"/>
                <a:tab pos="2247900" algn="l"/>
                <a:tab pos="2697163" algn="l"/>
                <a:tab pos="3146425" algn="l"/>
                <a:tab pos="3595688" algn="l"/>
                <a:tab pos="4044950" algn="l"/>
                <a:tab pos="4494213" algn="l"/>
                <a:tab pos="4943475" algn="l"/>
                <a:tab pos="5392738" algn="l"/>
                <a:tab pos="5842000" algn="l"/>
                <a:tab pos="6291263" algn="l"/>
                <a:tab pos="6740525" algn="l"/>
                <a:tab pos="7189788" algn="l"/>
                <a:tab pos="7639050" algn="l"/>
                <a:tab pos="8088313" algn="l"/>
                <a:tab pos="8537575" algn="l"/>
                <a:tab pos="8986838" algn="l"/>
                <a:tab pos="9436100" algn="l"/>
              </a:tabLst>
              <a:defRPr sz="2400">
                <a:solidFill>
                  <a:srgbClr val="003366"/>
                </a:solidFill>
                <a:latin typeface="Times New Roman" pitchFamily="16"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itchFamily="16" charset="0"/>
              <a:tabLst>
                <a:tab pos="452438" algn="l"/>
                <a:tab pos="900113" algn="l"/>
                <a:tab pos="1349375" algn="l"/>
                <a:tab pos="1798638" algn="l"/>
                <a:tab pos="2247900" algn="l"/>
                <a:tab pos="2697163" algn="l"/>
                <a:tab pos="3146425" algn="l"/>
                <a:tab pos="3595688" algn="l"/>
                <a:tab pos="4044950" algn="l"/>
                <a:tab pos="4494213" algn="l"/>
                <a:tab pos="4943475" algn="l"/>
                <a:tab pos="5392738" algn="l"/>
                <a:tab pos="5842000" algn="l"/>
                <a:tab pos="6291263" algn="l"/>
                <a:tab pos="6740525" algn="l"/>
                <a:tab pos="7189788" algn="l"/>
                <a:tab pos="7639050" algn="l"/>
                <a:tab pos="8088313" algn="l"/>
                <a:tab pos="8537575" algn="l"/>
                <a:tab pos="8986838" algn="l"/>
                <a:tab pos="9436100" algn="l"/>
              </a:tabLst>
              <a:defRPr sz="2400">
                <a:solidFill>
                  <a:srgbClr val="003366"/>
                </a:solidFill>
                <a:latin typeface="Times New Roman" pitchFamily="16"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itchFamily="16" charset="0"/>
              <a:tabLst>
                <a:tab pos="452438" algn="l"/>
                <a:tab pos="900113" algn="l"/>
                <a:tab pos="1349375" algn="l"/>
                <a:tab pos="1798638" algn="l"/>
                <a:tab pos="2247900" algn="l"/>
                <a:tab pos="2697163" algn="l"/>
                <a:tab pos="3146425" algn="l"/>
                <a:tab pos="3595688" algn="l"/>
                <a:tab pos="4044950" algn="l"/>
                <a:tab pos="4494213" algn="l"/>
                <a:tab pos="4943475" algn="l"/>
                <a:tab pos="5392738" algn="l"/>
                <a:tab pos="5842000" algn="l"/>
                <a:tab pos="6291263" algn="l"/>
                <a:tab pos="6740525" algn="l"/>
                <a:tab pos="7189788" algn="l"/>
                <a:tab pos="7639050" algn="l"/>
                <a:tab pos="8088313" algn="l"/>
                <a:tab pos="8537575" algn="l"/>
                <a:tab pos="8986838" algn="l"/>
                <a:tab pos="9436100" algn="l"/>
              </a:tabLst>
              <a:defRPr sz="2400">
                <a:solidFill>
                  <a:srgbClr val="003366"/>
                </a:solidFill>
                <a:latin typeface="Times New Roman" pitchFamily="16" charset="0"/>
                <a:ea typeface="Droid Sans Fallback" charset="0"/>
                <a:cs typeface="Droid Sans Fallback" charset="0"/>
              </a:defRPr>
            </a:lvl9pPr>
          </a:lstStyle>
          <a:p>
            <a:pPr marL="514350" indent="-514350">
              <a:lnSpc>
                <a:spcPct val="150000"/>
              </a:lnSpc>
              <a:spcBef>
                <a:spcPts val="700"/>
              </a:spcBef>
              <a:buClr>
                <a:srgbClr val="003366"/>
              </a:buClr>
              <a:buSzPct val="75000"/>
              <a:buFont typeface="+mj-lt"/>
              <a:buAutoNum type="arabicPeriod"/>
              <a:defRPr/>
            </a:pPr>
            <a:r>
              <a:rPr lang="en-US" sz="2800" dirty="0">
                <a:solidFill>
                  <a:schemeClr val="tx1"/>
                </a:solidFill>
                <a:cs typeface="Times New Roman" pitchFamily="16" charset="0"/>
              </a:rPr>
              <a:t>One dimensional array (1D) </a:t>
            </a:r>
          </a:p>
          <a:p>
            <a:pPr marL="514350" indent="-514350">
              <a:lnSpc>
                <a:spcPct val="150000"/>
              </a:lnSpc>
              <a:spcBef>
                <a:spcPts val="700"/>
              </a:spcBef>
              <a:buClr>
                <a:srgbClr val="003366"/>
              </a:buClr>
              <a:buSzPct val="75000"/>
              <a:buFont typeface="+mj-lt"/>
              <a:buAutoNum type="arabicPeriod"/>
              <a:defRPr/>
            </a:pPr>
            <a:r>
              <a:rPr lang="en-US" sz="2800" dirty="0">
                <a:solidFill>
                  <a:schemeClr val="tx1"/>
                </a:solidFill>
                <a:cs typeface="Times New Roman" pitchFamily="16" charset="0"/>
              </a:rPr>
              <a:t>Multidimensional array (2D,3D,….)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
            <a:extLst>
              <a:ext uri="{FF2B5EF4-FFF2-40B4-BE49-F238E27FC236}">
                <a16:creationId xmlns:a16="http://schemas.microsoft.com/office/drawing/2014/main" id="{5B20194E-6EC2-12D3-4753-FF53DEADCD58}"/>
              </a:ext>
            </a:extLst>
          </p:cNvPr>
          <p:cNvSpPr txBox="1">
            <a:spLocks noChangeArrowheads="1"/>
          </p:cNvSpPr>
          <p:nvPr/>
        </p:nvSpPr>
        <p:spPr bwMode="auto">
          <a:xfrm>
            <a:off x="592393" y="843116"/>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lnSpc>
                <a:spcPct val="90000"/>
              </a:lnSpc>
              <a:buClrTx/>
              <a:buFontTx/>
              <a:buNone/>
            </a:pPr>
            <a:r>
              <a:rPr lang="en-US" altLang="en-US" sz="3600" b="1" dirty="0">
                <a:solidFill>
                  <a:srgbClr val="0070C0"/>
                </a:solidFill>
                <a:cs typeface="Times New Roman" panose="02020603050405020304" pitchFamily="18" charset="0"/>
              </a:rPr>
              <a:t>One dimensional array:</a:t>
            </a:r>
          </a:p>
        </p:txBody>
      </p:sp>
      <p:sp>
        <p:nvSpPr>
          <p:cNvPr id="39939" name="Text Box 2">
            <a:extLst>
              <a:ext uri="{FF2B5EF4-FFF2-40B4-BE49-F238E27FC236}">
                <a16:creationId xmlns:a16="http://schemas.microsoft.com/office/drawing/2014/main" id="{EEAE8F83-EF3D-7814-4C3E-1ECB2DAB843D}"/>
              </a:ext>
            </a:extLst>
          </p:cNvPr>
          <p:cNvSpPr txBox="1">
            <a:spLocks noChangeArrowheads="1"/>
          </p:cNvSpPr>
          <p:nvPr/>
        </p:nvSpPr>
        <p:spPr bwMode="auto">
          <a:xfrm>
            <a:off x="1278193" y="1764890"/>
            <a:ext cx="1026487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marL="457200" indent="-457200" eaLnBrk="1" hangingPunct="1">
              <a:lnSpc>
                <a:spcPct val="150000"/>
              </a:lnSpc>
              <a:spcBef>
                <a:spcPts val="700"/>
              </a:spcBef>
              <a:buClr>
                <a:srgbClr val="003366"/>
              </a:buClr>
              <a:buSzPct val="75000"/>
              <a:buFont typeface="Arial" panose="020B0604020202020204" pitchFamily="34" charset="0"/>
              <a:buChar char="•"/>
            </a:pPr>
            <a:r>
              <a:rPr lang="en-US" altLang="en-US" sz="2800" dirty="0">
                <a:solidFill>
                  <a:srgbClr val="003366"/>
                </a:solidFill>
                <a:cs typeface="Times New Roman" panose="02020603050405020304" pitchFamily="18" charset="0"/>
              </a:rPr>
              <a:t> A One dimensional array represents a single row or a single column of elements.</a:t>
            </a:r>
          </a:p>
          <a:p>
            <a:pPr eaLnBrk="1" hangingPunct="1">
              <a:lnSpc>
                <a:spcPct val="150000"/>
              </a:lnSpc>
              <a:spcBef>
                <a:spcPts val="700"/>
              </a:spcBef>
              <a:buClr>
                <a:srgbClr val="003366"/>
              </a:buClr>
              <a:buSzPct val="75000"/>
            </a:pPr>
            <a:r>
              <a:rPr lang="en-US" altLang="en-US" sz="2800" dirty="0">
                <a:solidFill>
                  <a:srgbClr val="003366"/>
                </a:solidFill>
                <a:cs typeface="Times New Roman" panose="02020603050405020304" pitchFamily="18" charset="0"/>
              </a:rPr>
              <a:t>  datatype arrayname [] = { </a:t>
            </a:r>
            <a:r>
              <a:rPr lang="en-US" altLang="en-US" sz="2800" dirty="0" err="1">
                <a:solidFill>
                  <a:srgbClr val="003366"/>
                </a:solidFill>
                <a:cs typeface="Times New Roman" panose="02020603050405020304" pitchFamily="18" charset="0"/>
              </a:rPr>
              <a:t>val</a:t>
            </a:r>
            <a:r>
              <a:rPr lang="en-US" altLang="en-US" sz="2800" dirty="0">
                <a:solidFill>
                  <a:srgbClr val="003366"/>
                </a:solidFill>
                <a:cs typeface="Times New Roman" panose="02020603050405020304" pitchFamily="18" charset="0"/>
              </a:rPr>
              <a:t> 1,val 2.....</a:t>
            </a:r>
            <a:r>
              <a:rPr lang="en-US" altLang="en-US" sz="2800" dirty="0" err="1">
                <a:solidFill>
                  <a:srgbClr val="003366"/>
                </a:solidFill>
                <a:cs typeface="Times New Roman" panose="02020603050405020304" pitchFamily="18" charset="0"/>
              </a:rPr>
              <a:t>val</a:t>
            </a:r>
            <a:r>
              <a:rPr lang="en-US" altLang="en-US" sz="2800" dirty="0">
                <a:solidFill>
                  <a:srgbClr val="003366"/>
                </a:solidFill>
                <a:cs typeface="Times New Roman" panose="02020603050405020304" pitchFamily="18" charset="0"/>
              </a:rPr>
              <a:t> n};</a:t>
            </a:r>
          </a:p>
          <a:p>
            <a:pPr eaLnBrk="1" hangingPunct="1">
              <a:lnSpc>
                <a:spcPct val="150000"/>
              </a:lnSpc>
              <a:spcBef>
                <a:spcPts val="700"/>
              </a:spcBef>
              <a:buClr>
                <a:srgbClr val="003366"/>
              </a:buClr>
              <a:buSzPct val="75000"/>
            </a:pPr>
            <a:r>
              <a:rPr lang="en-US" altLang="en-US" sz="2800" b="1" dirty="0">
                <a:solidFill>
                  <a:srgbClr val="003366"/>
                </a:solidFill>
                <a:cs typeface="Times New Roman" panose="02020603050405020304" pitchFamily="18" charset="0"/>
              </a:rPr>
              <a:t> Example:- </a:t>
            </a:r>
            <a:r>
              <a:rPr lang="en-US" altLang="en-US" sz="2800" dirty="0">
                <a:solidFill>
                  <a:srgbClr val="003366"/>
                </a:solidFill>
                <a:cs typeface="Times New Roman" panose="02020603050405020304" pitchFamily="18" charset="0"/>
              </a:rPr>
              <a:t>int a [] = {1,2,3}</a:t>
            </a:r>
          </a:p>
          <a:p>
            <a:pPr marL="457200" indent="-457200" eaLnBrk="1" hangingPunct="1">
              <a:lnSpc>
                <a:spcPct val="150000"/>
              </a:lnSpc>
              <a:spcBef>
                <a:spcPts val="700"/>
              </a:spcBef>
              <a:buClr>
                <a:srgbClr val="003366"/>
              </a:buClr>
              <a:buSzPct val="75000"/>
              <a:buFont typeface="Arial" panose="020B0604020202020204" pitchFamily="34" charset="0"/>
              <a:buChar char="•"/>
            </a:pPr>
            <a:r>
              <a:rPr lang="en-US" altLang="en-US" sz="2800" dirty="0">
                <a:solidFill>
                  <a:srgbClr val="003366"/>
                </a:solidFill>
                <a:cs typeface="Times New Roman" panose="02020603050405020304" pitchFamily="18" charset="0"/>
              </a:rPr>
              <a:t> Marks obtained by a student in 5 subjects are:</a:t>
            </a:r>
          </a:p>
          <a:p>
            <a:pPr eaLnBrk="1" hangingPunct="1">
              <a:lnSpc>
                <a:spcPct val="150000"/>
              </a:lnSpc>
              <a:spcBef>
                <a:spcPts val="700"/>
              </a:spcBef>
              <a:buSzPct val="75000"/>
            </a:pPr>
            <a:r>
              <a:rPr lang="en-US" altLang="en-US" sz="2800" b="1" dirty="0">
                <a:solidFill>
                  <a:srgbClr val="003366"/>
                </a:solidFill>
                <a:cs typeface="Times New Roman" panose="02020603050405020304" pitchFamily="18" charset="0"/>
              </a:rPr>
              <a:t>      int marks [] = {</a:t>
            </a:r>
            <a:r>
              <a:rPr lang="en-US" altLang="en-US" sz="2800" dirty="0">
                <a:solidFill>
                  <a:srgbClr val="003366"/>
                </a:solidFill>
                <a:cs typeface="Times New Roman" panose="02020603050405020304" pitchFamily="18" charset="0"/>
              </a:rPr>
              <a:t>55, 64, 66, 74, 24}</a:t>
            </a:r>
          </a:p>
          <a:p>
            <a:pPr eaLnBrk="1" hangingPunct="1">
              <a:spcBef>
                <a:spcPts val="700"/>
              </a:spcBef>
              <a:buSzPct val="75000"/>
            </a:pPr>
            <a:endParaRPr lang="en-US" altLang="en-US" sz="2800" dirty="0">
              <a:solidFill>
                <a:srgbClr val="003366"/>
              </a:solidFill>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
            <a:extLst>
              <a:ext uri="{FF2B5EF4-FFF2-40B4-BE49-F238E27FC236}">
                <a16:creationId xmlns:a16="http://schemas.microsoft.com/office/drawing/2014/main" id="{C3CD7137-A7A2-F20E-88C2-12F0B2B8F081}"/>
              </a:ext>
            </a:extLst>
          </p:cNvPr>
          <p:cNvSpPr txBox="1">
            <a:spLocks noChangeArrowheads="1"/>
          </p:cNvSpPr>
          <p:nvPr/>
        </p:nvSpPr>
        <p:spPr bwMode="auto">
          <a:xfrm>
            <a:off x="435078" y="663678"/>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lnSpc>
                <a:spcPct val="90000"/>
              </a:lnSpc>
              <a:buClrTx/>
              <a:buFontTx/>
              <a:buNone/>
            </a:pPr>
            <a:r>
              <a:rPr lang="en-US" altLang="en-US" sz="3600" b="1" dirty="0">
                <a:solidFill>
                  <a:srgbClr val="0070C0"/>
                </a:solidFill>
              </a:rPr>
              <a:t>Multidimensional Array:</a:t>
            </a:r>
          </a:p>
        </p:txBody>
      </p:sp>
      <p:sp>
        <p:nvSpPr>
          <p:cNvPr id="49154" name="Text Box 2">
            <a:extLst>
              <a:ext uri="{FF2B5EF4-FFF2-40B4-BE49-F238E27FC236}">
                <a16:creationId xmlns:a16="http://schemas.microsoft.com/office/drawing/2014/main" id="{13832397-BA25-FD9E-7495-5331B400834C}"/>
              </a:ext>
            </a:extLst>
          </p:cNvPr>
          <p:cNvSpPr txBox="1">
            <a:spLocks noChangeArrowheads="1"/>
          </p:cNvSpPr>
          <p:nvPr/>
        </p:nvSpPr>
        <p:spPr bwMode="auto">
          <a:xfrm>
            <a:off x="1081548" y="1501878"/>
            <a:ext cx="10432026" cy="4114800"/>
          </a:xfrm>
          <a:prstGeom prst="rect">
            <a:avLst/>
          </a:prstGeom>
          <a:noFill/>
          <a:ln>
            <a:noFill/>
          </a:ln>
          <a:effectLst/>
        </p:spPr>
        <p:txBody>
          <a:bodyPr/>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1pPr>
            <a:lvl2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003366"/>
                </a:solidFill>
                <a:latin typeface="Times New Roman" pitchFamily="16" charset="0"/>
                <a:ea typeface="Droid Sans Fallback" charset="0"/>
                <a:cs typeface="Droid Sans Fallback" charset="0"/>
              </a:defRPr>
            </a:lvl9pPr>
          </a:lstStyle>
          <a:p>
            <a:pPr marL="457200" indent="-457200">
              <a:lnSpc>
                <a:spcPct val="150000"/>
              </a:lnSpc>
              <a:spcBef>
                <a:spcPts val="700"/>
              </a:spcBef>
              <a:buClr>
                <a:srgbClr val="003366"/>
              </a:buClr>
              <a:buSzPct val="75000"/>
              <a:buFont typeface="Arial" panose="020B0604020202020204" pitchFamily="34" charset="0"/>
              <a:buChar char="•"/>
              <a:defRPr/>
            </a:pPr>
            <a:r>
              <a:rPr lang="en-US" sz="2800" dirty="0">
                <a:cs typeface="Times New Roman" pitchFamily="16" charset="0"/>
              </a:rPr>
              <a:t>It means array of arrays. </a:t>
            </a:r>
          </a:p>
          <a:p>
            <a:pPr marL="457200" indent="-457200">
              <a:lnSpc>
                <a:spcPct val="150000"/>
              </a:lnSpc>
              <a:spcBef>
                <a:spcPts val="700"/>
              </a:spcBef>
              <a:buClr>
                <a:srgbClr val="003366"/>
              </a:buClr>
              <a:buSzPct val="75000"/>
              <a:buFont typeface="Arial" panose="020B0604020202020204" pitchFamily="34" charset="0"/>
              <a:buChar char="•"/>
              <a:defRPr/>
            </a:pPr>
            <a:r>
              <a:rPr lang="en-US" sz="2800" dirty="0">
                <a:cs typeface="Times New Roman" pitchFamily="16" charset="0"/>
              </a:rPr>
              <a:t>Multidimensional array represents several rows &amp; columns of elements. </a:t>
            </a:r>
          </a:p>
          <a:p>
            <a:pPr marL="342900">
              <a:lnSpc>
                <a:spcPct val="150000"/>
              </a:lnSpc>
              <a:spcBef>
                <a:spcPts val="700"/>
              </a:spcBef>
              <a:buSzPct val="75000"/>
              <a:defRPr/>
            </a:pPr>
            <a:r>
              <a:rPr lang="en-US" sz="2800" b="1" dirty="0">
                <a:cs typeface="Times New Roman" pitchFamily="16" charset="0"/>
              </a:rPr>
              <a:t>Example: - </a:t>
            </a:r>
            <a:r>
              <a:rPr lang="en-US" sz="2800" dirty="0">
                <a:cs typeface="Times New Roman" pitchFamily="16" charset="0"/>
              </a:rPr>
              <a:t>A class students are obtained marks in 5 subjects.</a:t>
            </a:r>
          </a:p>
          <a:p>
            <a:pPr marL="342900">
              <a:lnSpc>
                <a:spcPct val="150000"/>
              </a:lnSpc>
              <a:spcBef>
                <a:spcPts val="700"/>
              </a:spcBef>
              <a:buSzPct val="75000"/>
              <a:defRPr/>
            </a:pPr>
            <a:r>
              <a:rPr lang="en-US" sz="2800" dirty="0">
                <a:cs typeface="Times New Roman" pitchFamily="16" charset="0"/>
              </a:rPr>
              <a:t>	Student1 – 50, 51, 52, 53, 54  </a:t>
            </a:r>
          </a:p>
          <a:p>
            <a:pPr marL="342900">
              <a:lnSpc>
                <a:spcPct val="150000"/>
              </a:lnSpc>
              <a:spcBef>
                <a:spcPts val="700"/>
              </a:spcBef>
              <a:buSzPct val="75000"/>
              <a:defRPr/>
            </a:pPr>
            <a:r>
              <a:rPr lang="en-US" sz="2800" b="1" dirty="0">
                <a:cs typeface="Times New Roman" pitchFamily="16" charset="0"/>
              </a:rPr>
              <a:t>	</a:t>
            </a:r>
            <a:r>
              <a:rPr lang="en-US" sz="2800" dirty="0">
                <a:cs typeface="Times New Roman" pitchFamily="16" charset="0"/>
              </a:rPr>
              <a:t>Student2 – 60, 61, 62, 63, 64  </a:t>
            </a:r>
          </a:p>
          <a:p>
            <a:pPr marL="342900">
              <a:lnSpc>
                <a:spcPct val="150000"/>
              </a:lnSpc>
              <a:spcBef>
                <a:spcPts val="700"/>
              </a:spcBef>
              <a:buSzPct val="75000"/>
              <a:defRPr/>
            </a:pPr>
            <a:r>
              <a:rPr lang="en-US" sz="2800" b="1" dirty="0">
                <a:cs typeface="Times New Roman" pitchFamily="16" charset="0"/>
              </a:rPr>
              <a:t> 	</a:t>
            </a:r>
            <a:r>
              <a:rPr lang="en-US" sz="2800" dirty="0">
                <a:cs typeface="Times New Roman" pitchFamily="16" charset="0"/>
              </a:rPr>
              <a:t>Student3 – 70, 71, 72, 73, 74  </a:t>
            </a:r>
          </a:p>
          <a:p>
            <a:pPr marL="342900">
              <a:spcBef>
                <a:spcPts val="700"/>
              </a:spcBef>
              <a:buSzPct val="75000"/>
              <a:defRPr/>
            </a:pPr>
            <a:endParaRPr lang="en-US" sz="2800" dirty="0">
              <a:cs typeface="Times New Roman" pitchFamily="16"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a:extLst>
              <a:ext uri="{FF2B5EF4-FFF2-40B4-BE49-F238E27FC236}">
                <a16:creationId xmlns:a16="http://schemas.microsoft.com/office/drawing/2014/main" id="{E12D9532-9F1E-E36A-A944-E95D52E9C2AC}"/>
              </a:ext>
            </a:extLst>
          </p:cNvPr>
          <p:cNvSpPr txBox="1">
            <a:spLocks noChangeArrowheads="1"/>
          </p:cNvSpPr>
          <p:nvPr/>
        </p:nvSpPr>
        <p:spPr bwMode="auto">
          <a:xfrm>
            <a:off x="1608139" y="6342064"/>
            <a:ext cx="587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eaLnBrk="1" hangingPunct="1">
              <a:buClrTx/>
              <a:buFontTx/>
              <a:buNone/>
            </a:pPr>
            <a:fld id="{52C5E549-8AA0-4241-861A-295DE6ED17DA}" type="slidenum">
              <a:rPr lang="en-US" altLang="en-US" sz="2600" b="1">
                <a:solidFill>
                  <a:srgbClr val="FFFFFF"/>
                </a:solidFill>
              </a:rPr>
              <a:pPr eaLnBrk="1" hangingPunct="1">
                <a:buClrTx/>
                <a:buFontTx/>
                <a:buNone/>
              </a:pPr>
              <a:t>123</a:t>
            </a:fld>
            <a:endParaRPr lang="en-US" altLang="en-US" sz="2600" b="1">
              <a:solidFill>
                <a:srgbClr val="FFFFFF"/>
              </a:solidFill>
            </a:endParaRPr>
          </a:p>
        </p:txBody>
      </p:sp>
      <p:sp>
        <p:nvSpPr>
          <p:cNvPr id="41987" name="Text Box 2">
            <a:extLst>
              <a:ext uri="{FF2B5EF4-FFF2-40B4-BE49-F238E27FC236}">
                <a16:creationId xmlns:a16="http://schemas.microsoft.com/office/drawing/2014/main" id="{4B4A3764-2874-11AA-6791-71355F452C36}"/>
              </a:ext>
            </a:extLst>
          </p:cNvPr>
          <p:cNvSpPr txBox="1">
            <a:spLocks noChangeArrowheads="1"/>
          </p:cNvSpPr>
          <p:nvPr/>
        </p:nvSpPr>
        <p:spPr bwMode="auto">
          <a:xfrm>
            <a:off x="973393" y="1371600"/>
            <a:ext cx="1001907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cs typeface="Droid Sans Fallback" charset="0"/>
              </a:defRPr>
            </a:lvl9pPr>
          </a:lstStyle>
          <a:p>
            <a:pPr marL="457200" indent="-457200" eaLnBrk="1" hangingPunct="1">
              <a:lnSpc>
                <a:spcPct val="150000"/>
              </a:lnSpc>
              <a:spcBef>
                <a:spcPts val="700"/>
              </a:spcBef>
              <a:buClr>
                <a:srgbClr val="003366"/>
              </a:buClr>
              <a:buSzPct val="75000"/>
              <a:buFont typeface="Arial" panose="020B0604020202020204" pitchFamily="34" charset="0"/>
              <a:buChar char="•"/>
            </a:pPr>
            <a:r>
              <a:rPr lang="en-US" altLang="en-US" sz="2800" dirty="0">
                <a:solidFill>
                  <a:srgbClr val="003366"/>
                </a:solidFill>
                <a:cs typeface="Times New Roman" panose="02020603050405020304" pitchFamily="18" charset="0"/>
              </a:rPr>
              <a:t>We can declare and initialize directly.</a:t>
            </a:r>
          </a:p>
          <a:p>
            <a:pPr eaLnBrk="1" hangingPunct="1">
              <a:lnSpc>
                <a:spcPct val="150000"/>
              </a:lnSpc>
              <a:spcBef>
                <a:spcPts val="700"/>
              </a:spcBef>
              <a:buSzPct val="75000"/>
            </a:pPr>
            <a:r>
              <a:rPr lang="en-US" altLang="en-US" sz="2800" b="1" dirty="0">
                <a:solidFill>
                  <a:srgbClr val="003366"/>
                </a:solidFill>
                <a:cs typeface="Times New Roman" panose="02020603050405020304" pitchFamily="18" charset="0"/>
              </a:rPr>
              <a:t>Example:	</a:t>
            </a:r>
          </a:p>
          <a:p>
            <a:pPr eaLnBrk="1" hangingPunct="1">
              <a:lnSpc>
                <a:spcPct val="150000"/>
              </a:lnSpc>
              <a:spcBef>
                <a:spcPts val="700"/>
              </a:spcBef>
              <a:buSzPct val="75000"/>
            </a:pPr>
            <a:r>
              <a:rPr lang="en-US" altLang="en-US" sz="2800" dirty="0">
                <a:solidFill>
                  <a:srgbClr val="003366"/>
                </a:solidFill>
                <a:cs typeface="Times New Roman" panose="02020603050405020304" pitchFamily="18" charset="0"/>
              </a:rPr>
              <a:t>int sales [ ] [ ] = new int [2] [3]</a:t>
            </a:r>
          </a:p>
          <a:p>
            <a:pPr eaLnBrk="1" hangingPunct="1">
              <a:lnSpc>
                <a:spcPct val="150000"/>
              </a:lnSpc>
              <a:spcBef>
                <a:spcPts val="700"/>
              </a:spcBef>
              <a:buSzPct val="75000"/>
            </a:pPr>
            <a:r>
              <a:rPr lang="en-US" altLang="en-US" sz="2800" dirty="0">
                <a:solidFill>
                  <a:srgbClr val="003366"/>
                </a:solidFill>
                <a:cs typeface="Times New Roman" panose="02020603050405020304" pitchFamily="18" charset="0"/>
              </a:rPr>
              <a:t>int marks[ ] [ ] = { 50, 51, 52, 53, 54}, {60, 61, 62, 63, 64}</a:t>
            </a:r>
          </a:p>
          <a:p>
            <a:pPr marL="457200" indent="-457200" eaLnBrk="1" hangingPunct="1">
              <a:lnSpc>
                <a:spcPct val="150000"/>
              </a:lnSpc>
              <a:spcBef>
                <a:spcPts val="700"/>
              </a:spcBef>
              <a:buClr>
                <a:srgbClr val="003366"/>
              </a:buClr>
              <a:buSzPct val="75000"/>
              <a:buFont typeface="Arial" panose="020B0604020202020204" pitchFamily="34" charset="0"/>
              <a:buChar char="•"/>
            </a:pPr>
            <a:r>
              <a:rPr lang="en-US" altLang="en-US" sz="2800" dirty="0">
                <a:solidFill>
                  <a:srgbClr val="003366"/>
                </a:solidFill>
                <a:cs typeface="Times New Roman" panose="02020603050405020304" pitchFamily="18" charset="0"/>
              </a:rPr>
              <a:t>JVM allot memory for the above array. </a:t>
            </a:r>
          </a:p>
          <a:p>
            <a:pPr eaLnBrk="1" hangingPunct="1">
              <a:spcBef>
                <a:spcPts val="700"/>
              </a:spcBef>
              <a:buSzPct val="75000"/>
            </a:pPr>
            <a:endParaRPr lang="en-US" altLang="en-US" sz="2800" dirty="0">
              <a:solidFill>
                <a:srgbClr val="003366"/>
              </a:solidFill>
            </a:endParaRPr>
          </a:p>
          <a:p>
            <a:pPr eaLnBrk="1" hangingPunct="1">
              <a:spcBef>
                <a:spcPts val="700"/>
              </a:spcBef>
              <a:buSzPct val="75000"/>
            </a:pPr>
            <a:endParaRPr lang="en-US" altLang="en-US" sz="2800" dirty="0">
              <a:solidFill>
                <a:srgbClr val="003366"/>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a:extLst>
              <a:ext uri="{FF2B5EF4-FFF2-40B4-BE49-F238E27FC236}">
                <a16:creationId xmlns:a16="http://schemas.microsoft.com/office/drawing/2014/main" id="{C30D9737-2DAE-3226-A8D4-D43077F8F137}"/>
              </a:ext>
            </a:extLst>
          </p:cNvPr>
          <p:cNvSpPr>
            <a:spLocks noChangeArrowheads="1"/>
          </p:cNvSpPr>
          <p:nvPr/>
        </p:nvSpPr>
        <p:spPr bwMode="auto">
          <a:xfrm>
            <a:off x="1939003" y="563952"/>
            <a:ext cx="7632700" cy="57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spcBef>
                <a:spcPts val="700"/>
              </a:spcBef>
              <a:buClr>
                <a:srgbClr val="003366"/>
              </a:buClr>
              <a:buSzPct val="75000"/>
            </a:pPr>
            <a:r>
              <a:rPr lang="en-US" altLang="en-US" sz="2400" b="1" dirty="0">
                <a:solidFill>
                  <a:srgbClr val="FF0000"/>
                </a:solidFill>
                <a:latin typeface="Times New Roman" panose="02020603050405020304" pitchFamily="18" charset="0"/>
                <a:cs typeface="Times New Roman" panose="02020603050405020304" pitchFamily="18" charset="0"/>
              </a:rPr>
              <a:t>Example: </a:t>
            </a:r>
            <a:r>
              <a:rPr lang="en-US" altLang="en-US" sz="2400" dirty="0">
                <a:latin typeface="Times New Roman" panose="02020603050405020304" pitchFamily="18" charset="0"/>
                <a:cs typeface="Times New Roman" panose="02020603050405020304" pitchFamily="18" charset="0"/>
              </a:rPr>
              <a:t>class Transpose</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p s v m( S </a:t>
            </a:r>
            <a:r>
              <a:rPr lang="en-US" altLang="en-US" sz="2400" dirty="0" err="1">
                <a:latin typeface="Times New Roman" panose="02020603050405020304" pitchFamily="18" charset="0"/>
                <a:cs typeface="Times New Roman" panose="02020603050405020304" pitchFamily="18" charset="0"/>
              </a:rPr>
              <a:t>args</a:t>
            </a:r>
            <a:r>
              <a:rPr lang="en-US" altLang="en-US" sz="2400" dirty="0">
                <a:latin typeface="Times New Roman" panose="02020603050405020304" pitchFamily="18" charset="0"/>
                <a:cs typeface="Times New Roman" panose="02020603050405020304" pitchFamily="18" charset="0"/>
              </a:rPr>
              <a:t>[ ]) </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Scanner </a:t>
            </a:r>
            <a:r>
              <a:rPr lang="en-US" altLang="en-US" sz="2400" dirty="0" err="1">
                <a:latin typeface="Times New Roman" panose="02020603050405020304" pitchFamily="18" charset="0"/>
                <a:cs typeface="Times New Roman" panose="02020603050405020304" pitchFamily="18" charset="0"/>
              </a:rPr>
              <a:t>sc</a:t>
            </a:r>
            <a:r>
              <a:rPr lang="en-US" altLang="en-US" sz="2400" dirty="0">
                <a:latin typeface="Times New Roman" panose="02020603050405020304" pitchFamily="18" charset="0"/>
                <a:cs typeface="Times New Roman" panose="02020603050405020304" pitchFamily="18" charset="0"/>
              </a:rPr>
              <a:t>=new Scanner(System.in);</a:t>
            </a:r>
          </a:p>
          <a:p>
            <a:pPr>
              <a:lnSpc>
                <a:spcPct val="150000"/>
              </a:lnSpc>
              <a:spcBef>
                <a:spcPts val="700"/>
              </a:spcBef>
              <a:buClr>
                <a:srgbClr val="003366"/>
              </a:buClr>
              <a:buSzPct val="75000"/>
            </a:pPr>
            <a:r>
              <a:rPr lang="en-US" altLang="en-US" sz="2400" dirty="0" err="1">
                <a:latin typeface="Times New Roman" panose="02020603050405020304" pitchFamily="18" charset="0"/>
                <a:cs typeface="Times New Roman" panose="02020603050405020304" pitchFamily="18" charset="0"/>
              </a:rPr>
              <a:t>System.out.println</a:t>
            </a:r>
            <a:r>
              <a:rPr lang="en-US" altLang="en-US" sz="2400" dirty="0">
                <a:latin typeface="Times New Roman" panose="02020603050405020304" pitchFamily="18" charset="0"/>
                <a:cs typeface="Times New Roman" panose="02020603050405020304" pitchFamily="18" charset="0"/>
              </a:rPr>
              <a:t>(“enter rows, columns”);</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int a=</a:t>
            </a:r>
            <a:r>
              <a:rPr lang="en-US" altLang="en-US" sz="2400" dirty="0" err="1">
                <a:latin typeface="Times New Roman" panose="02020603050405020304" pitchFamily="18" charset="0"/>
                <a:cs typeface="Times New Roman" panose="02020603050405020304" pitchFamily="18" charset="0"/>
              </a:rPr>
              <a:t>sc.nextInt</a:t>
            </a:r>
            <a:r>
              <a:rPr lang="en-US" altLang="en-US" sz="2400" dirty="0">
                <a:latin typeface="Times New Roman" panose="02020603050405020304" pitchFamily="18" charset="0"/>
                <a:cs typeface="Times New Roman" panose="02020603050405020304" pitchFamily="18" charset="0"/>
              </a:rPr>
              <a:t>( );</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int b=</a:t>
            </a:r>
            <a:r>
              <a:rPr lang="en-US" altLang="en-US" sz="2400" dirty="0" err="1">
                <a:latin typeface="Times New Roman" panose="02020603050405020304" pitchFamily="18" charset="0"/>
                <a:cs typeface="Times New Roman" panose="02020603050405020304" pitchFamily="18" charset="0"/>
              </a:rPr>
              <a:t>sc.nextInt</a:t>
            </a:r>
            <a:r>
              <a:rPr lang="en-US" altLang="en-US" sz="2400" dirty="0">
                <a:latin typeface="Times New Roman" panose="02020603050405020304" pitchFamily="18" charset="0"/>
                <a:cs typeface="Times New Roman" panose="02020603050405020304" pitchFamily="18" charset="0"/>
              </a:rPr>
              <a:t>( );</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int </a:t>
            </a:r>
            <a:r>
              <a:rPr lang="en-US" altLang="en-US" sz="2400" dirty="0" err="1">
                <a:latin typeface="Times New Roman" panose="02020603050405020304" pitchFamily="18" charset="0"/>
                <a:cs typeface="Times New Roman" panose="02020603050405020304" pitchFamily="18" charset="0"/>
              </a:rPr>
              <a:t>arr</a:t>
            </a:r>
            <a:r>
              <a:rPr lang="en-US" altLang="en-US" sz="2400" dirty="0">
                <a:latin typeface="Times New Roman" panose="02020603050405020304" pitchFamily="18" charset="0"/>
                <a:cs typeface="Times New Roman" panose="02020603050405020304" pitchFamily="18" charset="0"/>
              </a:rPr>
              <a:t>[ ] [ ] = new int [a] [b];   // array creation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5CD7DA9E-58C6-53C7-263B-E9387AFE7346}"/>
              </a:ext>
            </a:extLst>
          </p:cNvPr>
          <p:cNvSpPr>
            <a:spLocks noChangeArrowheads="1"/>
          </p:cNvSpPr>
          <p:nvPr/>
        </p:nvSpPr>
        <p:spPr bwMode="auto">
          <a:xfrm>
            <a:off x="1924921" y="563952"/>
            <a:ext cx="7924800" cy="57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spcBef>
                <a:spcPts val="700"/>
              </a:spcBef>
              <a:buClr>
                <a:srgbClr val="003366"/>
              </a:buClr>
              <a:buSzPct val="75000"/>
            </a:pPr>
            <a:r>
              <a:rPr lang="en-US" altLang="en-US" sz="2400" dirty="0" err="1">
                <a:latin typeface="Times New Roman" panose="02020603050405020304" pitchFamily="18" charset="0"/>
                <a:cs typeface="Times New Roman" panose="02020603050405020304" pitchFamily="18" charset="0"/>
              </a:rPr>
              <a:t>System.out.println</a:t>
            </a:r>
            <a:r>
              <a:rPr lang="en-US" altLang="en-US" sz="2400" dirty="0">
                <a:latin typeface="Times New Roman" panose="02020603050405020304" pitchFamily="18" charset="0"/>
                <a:cs typeface="Times New Roman" panose="02020603050405020304" pitchFamily="18" charset="0"/>
              </a:rPr>
              <a:t>(“enter elements of matrix:”);</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for (int i=0; i&lt;a; i++)</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for (int j=0; j&lt;b; </a:t>
            </a:r>
            <a:r>
              <a:rPr lang="en-US" altLang="en-US" sz="2400" dirty="0" err="1">
                <a:latin typeface="Times New Roman" panose="02020603050405020304" pitchFamily="18" charset="0"/>
                <a:cs typeface="Times New Roman" panose="02020603050405020304" pitchFamily="18" charset="0"/>
              </a:rPr>
              <a:t>j++</a:t>
            </a:r>
            <a:r>
              <a:rPr lang="en-US" altLang="en-US" sz="2400" dirty="0">
                <a:latin typeface="Times New Roman" panose="02020603050405020304" pitchFamily="18" charset="0"/>
                <a:cs typeface="Times New Roman" panose="02020603050405020304" pitchFamily="18" charset="0"/>
              </a:rPr>
              <a:t>)</a:t>
            </a:r>
          </a:p>
          <a:p>
            <a:pPr>
              <a:lnSpc>
                <a:spcPct val="150000"/>
              </a:lnSpc>
              <a:spcBef>
                <a:spcPts val="700"/>
              </a:spcBef>
              <a:buClr>
                <a:srgbClr val="003366"/>
              </a:buClr>
              <a:buSzPct val="75000"/>
            </a:pPr>
            <a:r>
              <a:rPr lang="en-US" altLang="en-US" sz="2400" dirty="0" err="1">
                <a:latin typeface="Times New Roman" panose="02020603050405020304" pitchFamily="18" charset="0"/>
                <a:cs typeface="Times New Roman" panose="02020603050405020304" pitchFamily="18" charset="0"/>
              </a:rPr>
              <a:t>arr</a:t>
            </a:r>
            <a:r>
              <a:rPr lang="en-US" altLang="en-US" sz="2400" dirty="0">
                <a:latin typeface="Times New Roman" panose="02020603050405020304" pitchFamily="18" charset="0"/>
                <a:cs typeface="Times New Roman" panose="02020603050405020304" pitchFamily="18" charset="0"/>
              </a:rPr>
              <a:t>[i][j]=</a:t>
            </a:r>
            <a:r>
              <a:rPr lang="en-US" altLang="en-US" sz="2400" dirty="0" err="1">
                <a:latin typeface="Times New Roman" panose="02020603050405020304" pitchFamily="18" charset="0"/>
                <a:cs typeface="Times New Roman" panose="02020603050405020304" pitchFamily="18" charset="0"/>
              </a:rPr>
              <a:t>sc.nextInt</a:t>
            </a:r>
            <a:r>
              <a:rPr lang="en-US" altLang="en-US" sz="2400" dirty="0">
                <a:latin typeface="Times New Roman" panose="02020603050405020304" pitchFamily="18" charset="0"/>
                <a:cs typeface="Times New Roman" panose="02020603050405020304" pitchFamily="18" charset="0"/>
              </a:rPr>
              <a:t>( );</a:t>
            </a:r>
          </a:p>
          <a:p>
            <a:pPr>
              <a:lnSpc>
                <a:spcPct val="150000"/>
              </a:lnSpc>
              <a:spcBef>
                <a:spcPts val="700"/>
              </a:spcBef>
              <a:buClr>
                <a:srgbClr val="003366"/>
              </a:buClr>
              <a:buSzPct val="75000"/>
            </a:pPr>
            <a:r>
              <a:rPr lang="en-US" altLang="en-US" sz="2400" dirty="0" err="1">
                <a:latin typeface="Times New Roman" panose="02020603050405020304" pitchFamily="18" charset="0"/>
                <a:cs typeface="Times New Roman" panose="02020603050405020304" pitchFamily="18" charset="0"/>
              </a:rPr>
              <a:t>System.out.println</a:t>
            </a:r>
            <a:r>
              <a:rPr lang="en-US" altLang="en-US" sz="2400" dirty="0">
                <a:latin typeface="Times New Roman" panose="02020603050405020304" pitchFamily="18" charset="0"/>
                <a:cs typeface="Times New Roman" panose="02020603050405020304" pitchFamily="18" charset="0"/>
              </a:rPr>
              <a:t>(“the transpose matrix: ”</a:t>
            </a: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for (int i=0; i&lt;b; i++)</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rPr>
              <a:t>for (int j=0; j&lt;a; </a:t>
            </a:r>
            <a:r>
              <a:rPr lang="en-US" altLang="en-US" sz="2400" dirty="0" err="1">
                <a:latin typeface="Times New Roman" panose="02020603050405020304" pitchFamily="18" charset="0"/>
                <a:cs typeface="Times New Roman" panose="02020603050405020304" pitchFamily="18" charset="0"/>
              </a:rPr>
              <a:t>j++</a:t>
            </a:r>
            <a:r>
              <a:rPr lang="en-US" altLang="en-US" sz="2400" dirty="0">
                <a:latin typeface="Times New Roman" panose="02020603050405020304" pitchFamily="18" charset="0"/>
                <a:cs typeface="Times New Roman" panose="02020603050405020304" pitchFamily="18" charset="0"/>
              </a:rPr>
              <a:t>)</a:t>
            </a:r>
          </a:p>
          <a:p>
            <a:pPr>
              <a:lnSpc>
                <a:spcPct val="150000"/>
              </a:lnSpc>
              <a:spcBef>
                <a:spcPts val="700"/>
              </a:spcBef>
              <a:buClr>
                <a:srgbClr val="003366"/>
              </a:buClr>
              <a:buSzPct val="75000"/>
            </a:pPr>
            <a:r>
              <a:rPr lang="en-US" altLang="en-US" sz="2400" dirty="0">
                <a:latin typeface="Times New Roman" panose="02020603050405020304" pitchFamily="18" charset="0"/>
                <a:cs typeface="Times New Roman" panose="02020603050405020304" pitchFamily="18" charset="0"/>
                <a:sym typeface="Wingdings" panose="05000000000000000000" pitchFamily="2" charset="2"/>
              </a:rPr>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874BB450-14E5-2FA4-B90B-EC6E568B1FE0}"/>
              </a:ext>
            </a:extLst>
          </p:cNvPr>
          <p:cNvSpPr>
            <a:spLocks noChangeArrowheads="1"/>
          </p:cNvSpPr>
          <p:nvPr/>
        </p:nvSpPr>
        <p:spPr bwMode="auto">
          <a:xfrm>
            <a:off x="2030361" y="1157750"/>
            <a:ext cx="8057536" cy="434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spcBef>
                <a:spcPts val="700"/>
              </a:spcBef>
              <a:buClr>
                <a:srgbClr val="003366"/>
              </a:buClr>
              <a:buSzPct val="75000"/>
            </a:pPr>
            <a:r>
              <a:rPr lang="en-US" altLang="en-US" sz="2800" dirty="0" err="1">
                <a:latin typeface="Times New Roman" panose="02020603050405020304" pitchFamily="18" charset="0"/>
                <a:cs typeface="Times New Roman" panose="02020603050405020304" pitchFamily="18" charset="0"/>
                <a:sym typeface="Wingdings" panose="05000000000000000000" pitchFamily="2" charset="2"/>
              </a:rPr>
              <a:t>System.out.println</a:t>
            </a:r>
            <a:r>
              <a:rPr lang="en-US" altLang="en-US" sz="280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2800" dirty="0" err="1">
                <a:latin typeface="Times New Roman" panose="02020603050405020304" pitchFamily="18" charset="0"/>
                <a:cs typeface="Times New Roman" panose="02020603050405020304" pitchFamily="18" charset="0"/>
                <a:sym typeface="Wingdings" panose="05000000000000000000" pitchFamily="2" charset="2"/>
              </a:rPr>
              <a:t>arr</a:t>
            </a:r>
            <a:r>
              <a:rPr lang="en-US" altLang="en-US" sz="2800" dirty="0">
                <a:latin typeface="Times New Roman" panose="02020603050405020304" pitchFamily="18" charset="0"/>
                <a:cs typeface="Times New Roman" panose="02020603050405020304" pitchFamily="18" charset="0"/>
                <a:sym typeface="Wingdings" panose="05000000000000000000" pitchFamily="2" charset="2"/>
              </a:rPr>
              <a:t>[j][i]+” “);</a:t>
            </a:r>
          </a:p>
          <a:p>
            <a:pPr>
              <a:lnSpc>
                <a:spcPct val="150000"/>
              </a:lnSpc>
              <a:spcBef>
                <a:spcPts val="700"/>
              </a:spcBef>
              <a:buClr>
                <a:srgbClr val="003366"/>
              </a:buClr>
              <a:buSzPct val="75000"/>
            </a:pPr>
            <a:r>
              <a:rPr lang="en-US" altLang="en-US" sz="2800" dirty="0">
                <a:latin typeface="Times New Roman" panose="02020603050405020304" pitchFamily="18" charset="0"/>
                <a:cs typeface="Times New Roman" panose="02020603050405020304" pitchFamily="18" charset="0"/>
                <a:sym typeface="Wingdings" panose="05000000000000000000" pitchFamily="2" charset="2"/>
              </a:rPr>
              <a:t>}</a:t>
            </a:r>
          </a:p>
          <a:p>
            <a:pPr>
              <a:lnSpc>
                <a:spcPct val="150000"/>
              </a:lnSpc>
              <a:spcBef>
                <a:spcPts val="700"/>
              </a:spcBef>
              <a:buClr>
                <a:srgbClr val="003366"/>
              </a:buClr>
              <a:buSzPct val="75000"/>
            </a:pPr>
            <a:r>
              <a:rPr lang="en-US" altLang="en-US" sz="2800" dirty="0" err="1">
                <a:latin typeface="Times New Roman" panose="02020603050405020304" pitchFamily="18" charset="0"/>
                <a:cs typeface="Times New Roman" panose="02020603050405020304" pitchFamily="18" charset="0"/>
                <a:sym typeface="Wingdings" panose="05000000000000000000" pitchFamily="2" charset="2"/>
              </a:rPr>
              <a:t>System.out.println</a:t>
            </a:r>
            <a:r>
              <a:rPr lang="en-US" altLang="en-US" sz="2800" dirty="0">
                <a:latin typeface="Times New Roman" panose="02020603050405020304" pitchFamily="18" charset="0"/>
                <a:cs typeface="Times New Roman" panose="02020603050405020304" pitchFamily="18" charset="0"/>
                <a:sym typeface="Wingdings" panose="05000000000000000000" pitchFamily="2" charset="2"/>
              </a:rPr>
              <a:t>(“\n”);</a:t>
            </a:r>
          </a:p>
          <a:p>
            <a:pPr>
              <a:lnSpc>
                <a:spcPct val="150000"/>
              </a:lnSpc>
              <a:spcBef>
                <a:spcPts val="700"/>
              </a:spcBef>
              <a:buClr>
                <a:srgbClr val="003366"/>
              </a:buClr>
              <a:buSzPct val="75000"/>
            </a:pPr>
            <a:r>
              <a:rPr lang="en-US" altLang="en-US" sz="2800" dirty="0">
                <a:latin typeface="Times New Roman" panose="02020603050405020304" pitchFamily="18" charset="0"/>
                <a:cs typeface="Times New Roman" panose="02020603050405020304" pitchFamily="18" charset="0"/>
                <a:sym typeface="Wingdings" panose="05000000000000000000" pitchFamily="2" charset="2"/>
              </a:rPr>
              <a:t>}</a:t>
            </a:r>
          </a:p>
          <a:p>
            <a:pPr>
              <a:lnSpc>
                <a:spcPct val="150000"/>
              </a:lnSpc>
              <a:spcBef>
                <a:spcPts val="700"/>
              </a:spcBef>
              <a:buClr>
                <a:srgbClr val="003366"/>
              </a:buClr>
              <a:buSzPct val="75000"/>
            </a:pPr>
            <a:r>
              <a:rPr lang="en-US" altLang="en-US" sz="2800" dirty="0">
                <a:latin typeface="Times New Roman" panose="02020603050405020304" pitchFamily="18" charset="0"/>
                <a:cs typeface="Times New Roman" panose="02020603050405020304" pitchFamily="18" charset="0"/>
                <a:sym typeface="Wingdings" panose="05000000000000000000" pitchFamily="2" charset="2"/>
              </a:rPr>
              <a:t>}</a:t>
            </a:r>
          </a:p>
          <a:p>
            <a:pPr>
              <a:lnSpc>
                <a:spcPct val="150000"/>
              </a:lnSpc>
              <a:spcBef>
                <a:spcPts val="700"/>
              </a:spcBef>
              <a:buClr>
                <a:srgbClr val="003366"/>
              </a:buClr>
              <a:buSzPct val="75000"/>
            </a:pPr>
            <a:r>
              <a:rPr lang="en-US" altLang="en-US" sz="2800"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62867"/>
            <a:ext cx="10515600" cy="5132265"/>
          </a:xfrm>
        </p:spPr>
        <p:txBody>
          <a:bodyPr>
            <a:normAutofit/>
          </a:bodyPr>
          <a:lstStyle/>
          <a:p>
            <a:pPr marL="0" indent="0" algn="ctr">
              <a:buNone/>
            </a:pPr>
            <a:r>
              <a:rPr lang="en-IN" sz="3200" b="1" i="1" dirty="0">
                <a:solidFill>
                  <a:srgbClr val="0070C0"/>
                </a:solidFill>
                <a:latin typeface="Times New Roman" panose="02020603050405020304" pitchFamily="18" charset="0"/>
                <a:cs typeface="Times New Roman" panose="02020603050405020304" pitchFamily="18" charset="0"/>
              </a:rPr>
              <a:t>For-each Loop for Java Array</a:t>
            </a:r>
          </a:p>
          <a:p>
            <a:pPr marL="0" indent="0">
              <a:buNone/>
            </a:pPr>
            <a:r>
              <a:rPr lang="en-IN" sz="2400" b="1" dirty="0">
                <a:latin typeface="Times New Roman" panose="02020603050405020304" pitchFamily="18" charset="0"/>
                <a:cs typeface="Times New Roman" panose="02020603050405020304" pitchFamily="18" charset="0"/>
              </a:rPr>
              <a:t>class</a:t>
            </a:r>
            <a:r>
              <a:rPr lang="en-IN" sz="2400" dirty="0">
                <a:latin typeface="Times New Roman" panose="02020603050405020304" pitchFamily="18" charset="0"/>
                <a:cs typeface="Times New Roman" panose="02020603050405020304" pitchFamily="18" charset="0"/>
              </a:rPr>
              <a:t> Testarray1</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r>
              <a:rPr lang="en-IN" sz="2400" b="1" dirty="0">
                <a:latin typeface="Times New Roman" panose="02020603050405020304" pitchFamily="18" charset="0"/>
                <a:cs typeface="Times New Roman" panose="02020603050405020304" pitchFamily="18" charset="0"/>
              </a:rPr>
              <a:t>	public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static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void</a:t>
            </a:r>
            <a:r>
              <a:rPr lang="en-IN" sz="2400" dirty="0">
                <a:latin typeface="Times New Roman" panose="02020603050405020304" pitchFamily="18" charset="0"/>
                <a:cs typeface="Times New Roman" panose="02020603050405020304" pitchFamily="18" charset="0"/>
              </a:rPr>
              <a:t> main(String args[])</a:t>
            </a:r>
          </a:p>
          <a:p>
            <a:pPr marL="0" indent="0">
              <a:buNone/>
            </a:pPr>
            <a:r>
              <a:rPr lang="en-IN" sz="2400" dirty="0">
                <a:latin typeface="Times New Roman" panose="02020603050405020304" pitchFamily="18" charset="0"/>
                <a:cs typeface="Times New Roman" panose="02020603050405020304" pitchFamily="18" charset="0"/>
              </a:rPr>
              <a:t>	{  </a:t>
            </a:r>
          </a:p>
          <a:p>
            <a:pPr marL="0" indent="0">
              <a:buNone/>
            </a:pP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arr[]={33,3,4,5};  </a:t>
            </a:r>
          </a:p>
          <a:p>
            <a:pPr marL="0" indent="0">
              <a:buNone/>
            </a:pPr>
            <a:r>
              <a:rPr lang="en-IN" sz="2400" dirty="0">
                <a:latin typeface="Times New Roman" panose="02020603050405020304" pitchFamily="18" charset="0"/>
                <a:cs typeface="Times New Roman" panose="02020603050405020304" pitchFamily="18" charset="0"/>
              </a:rPr>
              <a:t>//printing array using for-each loop  </a:t>
            </a:r>
          </a:p>
          <a:p>
            <a:pPr marL="0" indent="0">
              <a:buNone/>
            </a:pPr>
            <a:r>
              <a:rPr lang="en-IN" sz="2400" b="1" dirty="0">
                <a:latin typeface="Times New Roman" panose="02020603050405020304" pitchFamily="18" charset="0"/>
                <a:cs typeface="Times New Roman" panose="02020603050405020304" pitchFamily="18" charset="0"/>
              </a:rPr>
              <a:t>	for</a:t>
            </a:r>
            <a:r>
              <a:rPr lang="en-IN" sz="2400" dirty="0">
                <a:latin typeface="Times New Roman" panose="02020603050405020304" pitchFamily="18" charset="0"/>
                <a:cs typeface="Times New Roman" panose="02020603050405020304" pitchFamily="18" charset="0"/>
              </a:rPr>
              <a:t>(</a:t>
            </a: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i:arr)  </a:t>
            </a:r>
          </a:p>
          <a:p>
            <a:pPr marL="0" indent="0">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System.out.println</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07944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328" y="930420"/>
            <a:ext cx="10978882" cy="5481532"/>
          </a:xfrm>
        </p:spPr>
        <p:txBody>
          <a:bodyPr>
            <a:normAutofit lnSpcReduction="10000"/>
          </a:bodyPr>
          <a:lstStyle/>
          <a:p>
            <a:pPr marL="0" indent="0" algn="ctr">
              <a:buNone/>
            </a:pPr>
            <a:r>
              <a:rPr lang="en-IN" b="1" i="1" dirty="0">
                <a:solidFill>
                  <a:srgbClr val="0070C0"/>
                </a:solidFill>
                <a:latin typeface="Times New Roman" panose="02020603050405020304" pitchFamily="18" charset="0"/>
                <a:cs typeface="Times New Roman" panose="02020603050405020304" pitchFamily="18" charset="0"/>
              </a:rPr>
              <a:t>ArrayIndexOutOfBoundsException in a Java Array  </a:t>
            </a:r>
          </a:p>
          <a:p>
            <a:pPr marL="0" indent="0">
              <a:buNone/>
            </a:pPr>
            <a:r>
              <a:rPr lang="en-IN" sz="2400" b="1" dirty="0">
                <a:latin typeface="Times New Roman" panose="02020603050405020304" pitchFamily="18" charset="0"/>
                <a:cs typeface="Times New Roman" panose="02020603050405020304" pitchFamily="18" charset="0"/>
              </a:rPr>
              <a:t>public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class</a:t>
            </a:r>
            <a:r>
              <a:rPr lang="en-IN" sz="2400" dirty="0">
                <a:latin typeface="Times New Roman" panose="02020603050405020304" pitchFamily="18" charset="0"/>
                <a:cs typeface="Times New Roman" panose="02020603050405020304" pitchFamily="18" charset="0"/>
              </a:rPr>
              <a:t> TestArrayException</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r>
              <a:rPr lang="en-IN" sz="2400" b="1" dirty="0">
                <a:latin typeface="Times New Roman" panose="02020603050405020304" pitchFamily="18" charset="0"/>
                <a:cs typeface="Times New Roman" panose="02020603050405020304" pitchFamily="18" charset="0"/>
              </a:rPr>
              <a:t>	public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static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void</a:t>
            </a:r>
            <a:r>
              <a:rPr lang="en-IN" sz="2400" dirty="0">
                <a:latin typeface="Times New Roman" panose="02020603050405020304" pitchFamily="18" charset="0"/>
                <a:cs typeface="Times New Roman" panose="02020603050405020304" pitchFamily="18" charset="0"/>
              </a:rPr>
              <a:t> main(String args[])</a:t>
            </a:r>
          </a:p>
          <a:p>
            <a:pPr marL="0" indent="0">
              <a:buNone/>
            </a:pPr>
            <a:r>
              <a:rPr lang="en-IN" sz="2400" dirty="0">
                <a:latin typeface="Times New Roman" panose="02020603050405020304" pitchFamily="18" charset="0"/>
                <a:cs typeface="Times New Roman" panose="02020603050405020304" pitchFamily="18" charset="0"/>
              </a:rPr>
              <a:t>	{  </a:t>
            </a:r>
          </a:p>
          <a:p>
            <a:pPr marL="0" indent="0">
              <a:buNone/>
            </a:pPr>
            <a:r>
              <a:rPr lang="en-IN" sz="2400" b="1"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arr[]={50,60,70,80};  </a:t>
            </a:r>
          </a:p>
          <a:p>
            <a:pPr marL="0" indent="0">
              <a:buNone/>
            </a:pPr>
            <a:r>
              <a:rPr lang="en-IN" sz="2400" b="1" dirty="0">
                <a:latin typeface="Times New Roman" panose="02020603050405020304" pitchFamily="18" charset="0"/>
                <a:cs typeface="Times New Roman" panose="02020603050405020304" pitchFamily="18" charset="0"/>
              </a:rPr>
              <a:t>		for</a:t>
            </a:r>
            <a:r>
              <a:rPr lang="en-IN" sz="2400" dirty="0">
                <a:latin typeface="Times New Roman" panose="02020603050405020304" pitchFamily="18" charset="0"/>
                <a:cs typeface="Times New Roman" panose="02020603050405020304" pitchFamily="18" charset="0"/>
              </a:rPr>
              <a:t>(</a:t>
            </a: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=0;i&lt;=</a:t>
            </a:r>
            <a:r>
              <a:rPr lang="en-IN" sz="2400" b="1" dirty="0" err="1">
                <a:latin typeface="Times New Roman" panose="02020603050405020304" pitchFamily="18" charset="0"/>
                <a:cs typeface="Times New Roman" panose="02020603050405020304" pitchFamily="18" charset="0"/>
              </a:rPr>
              <a:t>arr.length</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or</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for</a:t>
            </a:r>
            <a:r>
              <a:rPr lang="en-IN" sz="2400" dirty="0">
                <a:latin typeface="Times New Roman" panose="02020603050405020304" pitchFamily="18" charset="0"/>
                <a:cs typeface="Times New Roman" panose="02020603050405020304" pitchFamily="18" charset="0"/>
              </a:rPr>
              <a:t>(</a:t>
            </a: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=0;i&lt;=</a:t>
            </a:r>
            <a:r>
              <a:rPr lang="en-IN" sz="2400" b="1" dirty="0">
                <a:latin typeface="Times New Roman" panose="02020603050405020304" pitchFamily="18" charset="0"/>
                <a:cs typeface="Times New Roman" panose="02020603050405020304" pitchFamily="18" charset="0"/>
              </a:rPr>
              <a:t>arr.length-1</a:t>
            </a:r>
            <a:r>
              <a:rPr lang="en-IN" sz="2400" dirty="0">
                <a:latin typeface="Times New Roman" panose="02020603050405020304" pitchFamily="18" charset="0"/>
                <a:cs typeface="Times New Roman" panose="02020603050405020304" pitchFamily="18" charset="0"/>
              </a:rPr>
              <a:t>;i++)</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System.out.println</a:t>
            </a:r>
            <a:r>
              <a:rPr lang="en-IN" sz="2400" dirty="0">
                <a:latin typeface="Times New Roman" panose="02020603050405020304" pitchFamily="18" charset="0"/>
                <a:cs typeface="Times New Roman" panose="02020603050405020304" pitchFamily="18" charset="0"/>
              </a:rPr>
              <a:t>(arr[</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  </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8191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0"/>
            <a:ext cx="10515600" cy="5749636"/>
          </a:xfrm>
        </p:spPr>
        <p:txBody>
          <a:bodyPr>
            <a:noAutofit/>
          </a:bodyPr>
          <a:lstStyle/>
          <a:p>
            <a:pPr marL="0" indent="0" algn="ctr">
              <a:lnSpc>
                <a:spcPct val="150000"/>
              </a:lnSpc>
              <a:buNone/>
            </a:pPr>
            <a:r>
              <a:rPr lang="en-IN" b="1" dirty="0">
                <a:solidFill>
                  <a:srgbClr val="0070C0"/>
                </a:solidFill>
                <a:latin typeface="Times New Roman" panose="02020603050405020304" pitchFamily="18" charset="0"/>
                <a:cs typeface="Times New Roman" panose="02020603050405020304" pitchFamily="18" charset="0"/>
              </a:rPr>
              <a:t>Jagged Array in Java</a:t>
            </a:r>
          </a:p>
          <a:p>
            <a:pPr marL="0" indent="0">
              <a:lnSpc>
                <a:spcPct val="150000"/>
              </a:lnSpc>
              <a:buNone/>
            </a:pPr>
            <a:r>
              <a:rPr lang="en-IN" sz="2000" dirty="0">
                <a:latin typeface="Times New Roman" panose="02020603050405020304" pitchFamily="18" charset="0"/>
                <a:cs typeface="Times New Roman" panose="02020603050405020304" pitchFamily="18" charset="0"/>
              </a:rPr>
              <a:t>If we are creating odd number of columns in a 2D array, it is known as a jagged array. In other words, it is an </a:t>
            </a:r>
            <a:r>
              <a:rPr lang="en-IN" sz="2000" b="1" dirty="0">
                <a:latin typeface="Times New Roman" panose="02020603050405020304" pitchFamily="18" charset="0"/>
                <a:cs typeface="Times New Roman" panose="02020603050405020304" pitchFamily="18" charset="0"/>
              </a:rPr>
              <a:t>array of arrays </a:t>
            </a:r>
            <a:r>
              <a:rPr lang="en-IN" sz="2000" dirty="0">
                <a:latin typeface="Times New Roman" panose="02020603050405020304" pitchFamily="18" charset="0"/>
                <a:cs typeface="Times New Roman" panose="02020603050405020304" pitchFamily="18" charset="0"/>
              </a:rPr>
              <a:t>with different number of columns.</a:t>
            </a:r>
          </a:p>
          <a:p>
            <a:pPr marL="0" indent="0">
              <a:lnSpc>
                <a:spcPct val="150000"/>
              </a:lnSpc>
              <a:buNone/>
            </a:pPr>
            <a:r>
              <a:rPr lang="en-IN" sz="2000" b="1" i="1" dirty="0">
                <a:solidFill>
                  <a:srgbClr val="0070C0"/>
                </a:solidFill>
                <a:latin typeface="Times New Roman" panose="02020603050405020304" pitchFamily="18" charset="0"/>
                <a:cs typeface="Times New Roman" panose="02020603050405020304" pitchFamily="18" charset="0"/>
              </a:rPr>
              <a:t>Example:</a:t>
            </a:r>
          </a:p>
          <a:p>
            <a:pPr marL="0" indent="0">
              <a:lnSpc>
                <a:spcPct val="150000"/>
              </a:lnSpc>
              <a:buNone/>
            </a:pP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TestJaggedArray</a:t>
            </a:r>
            <a:r>
              <a:rPr lang="en-IN" sz="2000" dirty="0">
                <a:latin typeface="Times New Roman" panose="02020603050405020304" pitchFamily="18" charset="0"/>
                <a:cs typeface="Times New Roman" panose="02020603050405020304" pitchFamily="18" charset="0"/>
              </a:rPr>
              <a:t>{  </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sz="2000" dirty="0">
                <a:latin typeface="Times New Roman" panose="02020603050405020304" pitchFamily="18" charset="0"/>
                <a:cs typeface="Times New Roman" panose="02020603050405020304" pitchFamily="18" charset="0"/>
              </a:rPr>
              <a:t>       //declaring a 2D array with odd columns  </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arr[][] = </a:t>
            </a:r>
            <a:r>
              <a:rPr lang="en-IN" sz="2000" b="1" dirty="0">
                <a:latin typeface="Times New Roman" panose="02020603050405020304" pitchFamily="18" charset="0"/>
                <a:cs typeface="Times New Roman" panose="02020603050405020304" pitchFamily="18" charset="0"/>
              </a:rPr>
              <a:t>new</a:t>
            </a:r>
            <a:r>
              <a:rPr lang="en-IN" sz="2000"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[3][];  </a:t>
            </a:r>
          </a:p>
          <a:p>
            <a:pPr marL="0" indent="0">
              <a:lnSpc>
                <a:spcPct val="150000"/>
              </a:lnSpc>
              <a:buNone/>
            </a:pPr>
            <a:r>
              <a:rPr lang="en-IN" sz="2000" dirty="0">
                <a:latin typeface="Times New Roman" panose="02020603050405020304" pitchFamily="18" charset="0"/>
                <a:cs typeface="Times New Roman" panose="02020603050405020304" pitchFamily="18" charset="0"/>
              </a:rPr>
              <a:t>        arr[0] = </a:t>
            </a:r>
            <a:r>
              <a:rPr lang="en-IN" sz="2000" b="1" dirty="0">
                <a:latin typeface="Times New Roman" panose="02020603050405020304" pitchFamily="18" charset="0"/>
                <a:cs typeface="Times New Roman" panose="02020603050405020304" pitchFamily="18" charset="0"/>
              </a:rPr>
              <a:t>new</a:t>
            </a:r>
            <a:r>
              <a:rPr lang="en-IN" sz="2000"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[3];  </a:t>
            </a:r>
          </a:p>
          <a:p>
            <a:pPr marL="0" indent="0">
              <a:lnSpc>
                <a:spcPct val="150000"/>
              </a:lnSpc>
              <a:buNone/>
            </a:pPr>
            <a:r>
              <a:rPr lang="en-IN" sz="2000" dirty="0">
                <a:latin typeface="Times New Roman" panose="02020603050405020304" pitchFamily="18" charset="0"/>
                <a:cs typeface="Times New Roman" panose="02020603050405020304" pitchFamily="18" charset="0"/>
              </a:rPr>
              <a:t>        arr[1] = </a:t>
            </a:r>
            <a:r>
              <a:rPr lang="en-IN" sz="2000" b="1" dirty="0">
                <a:latin typeface="Times New Roman" panose="02020603050405020304" pitchFamily="18" charset="0"/>
                <a:cs typeface="Times New Roman" panose="02020603050405020304" pitchFamily="18" charset="0"/>
              </a:rPr>
              <a:t>new</a:t>
            </a:r>
            <a:r>
              <a:rPr lang="en-IN" sz="2000"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[4];  </a:t>
            </a:r>
          </a:p>
          <a:p>
            <a:pPr marL="0" indent="0">
              <a:lnSpc>
                <a:spcPct val="150000"/>
              </a:lnSpc>
              <a:buNone/>
            </a:pPr>
            <a:r>
              <a:rPr lang="en-IN" sz="2000" dirty="0">
                <a:latin typeface="Times New Roman" panose="02020603050405020304" pitchFamily="18" charset="0"/>
                <a:cs typeface="Times New Roman" panose="02020603050405020304" pitchFamily="18" charset="0"/>
              </a:rPr>
              <a:t>        arr[2] = </a:t>
            </a:r>
            <a:r>
              <a:rPr lang="en-IN" sz="2000" b="1" dirty="0">
                <a:latin typeface="Times New Roman" panose="02020603050405020304" pitchFamily="18" charset="0"/>
                <a:cs typeface="Times New Roman" panose="02020603050405020304" pitchFamily="18" charset="0"/>
              </a:rPr>
              <a:t>new</a:t>
            </a:r>
            <a:r>
              <a:rPr lang="en-IN" sz="2000"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[2];  </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69696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7D270B-9467-23FF-781B-5DFFDB786302}"/>
              </a:ext>
            </a:extLst>
          </p:cNvPr>
          <p:cNvSpPr txBox="1"/>
          <p:nvPr/>
        </p:nvSpPr>
        <p:spPr>
          <a:xfrm>
            <a:off x="1648047" y="1511682"/>
            <a:ext cx="9930809" cy="460202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1996: Sun Microsystems released </a:t>
            </a:r>
            <a:r>
              <a:rPr lang="en-IN" sz="2200" b="1" dirty="0">
                <a:latin typeface="Times New Roman" panose="02020603050405020304" pitchFamily="18" charset="0"/>
                <a:cs typeface="Times New Roman" panose="02020603050405020304" pitchFamily="18" charset="0"/>
              </a:rPr>
              <a:t>Java 1.1</a:t>
            </a:r>
            <a:r>
              <a:rPr lang="en-IN" sz="2200" dirty="0">
                <a:latin typeface="Times New Roman" panose="02020603050405020304" pitchFamily="18" charset="0"/>
                <a:cs typeface="Times New Roman" panose="02020603050405020304" pitchFamily="18" charset="0"/>
              </a:rPr>
              <a:t>, which introduced inner classes, JDBC.</a:t>
            </a:r>
          </a:p>
          <a:p>
            <a:pPr marL="285750" indent="-285750" algn="l">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1998: Java 2 (J2SE) was released - </a:t>
            </a:r>
            <a:r>
              <a:rPr lang="en-IN" sz="2200" b="1" dirty="0">
                <a:latin typeface="Times New Roman" panose="02020603050405020304" pitchFamily="18" charset="0"/>
                <a:cs typeface="Times New Roman" panose="02020603050405020304" pitchFamily="18" charset="0"/>
              </a:rPr>
              <a:t>JDK</a:t>
            </a:r>
            <a:r>
              <a:rPr lang="en-IN" sz="2200" dirty="0">
                <a:latin typeface="Times New Roman" panose="02020603050405020304" pitchFamily="18" charset="0"/>
                <a:cs typeface="Times New Roman" panose="02020603050405020304" pitchFamily="18" charset="0"/>
              </a:rPr>
              <a:t> &amp; </a:t>
            </a:r>
            <a:r>
              <a:rPr lang="en-IN" sz="2200" b="1" dirty="0">
                <a:latin typeface="Times New Roman" panose="02020603050405020304" pitchFamily="18" charset="0"/>
                <a:cs typeface="Times New Roman" panose="02020603050405020304" pitchFamily="18" charset="0"/>
              </a:rPr>
              <a:t>JRE</a:t>
            </a:r>
            <a:r>
              <a:rPr lang="en-IN" sz="2200" dirty="0">
                <a:latin typeface="Times New Roman" panose="02020603050405020304" pitchFamily="18" charset="0"/>
                <a:cs typeface="Times New Roman" panose="02020603050405020304" pitchFamily="18" charset="0"/>
              </a:rPr>
              <a:t>.</a:t>
            </a:r>
          </a:p>
          <a:p>
            <a:pPr marL="285750" indent="-285750" algn="l">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2004: J2SE 5.0 was released.</a:t>
            </a:r>
          </a:p>
          <a:p>
            <a:pPr marL="285750" indent="-285750" algn="l">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2006: Sun Microsystems released Java SE 6.</a:t>
            </a:r>
          </a:p>
          <a:p>
            <a:pPr marL="285750" indent="-285750" algn="l">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2014: Java 8 was released-</a:t>
            </a:r>
            <a:r>
              <a:rPr lang="en-IN" sz="2200" b="1" dirty="0">
                <a:latin typeface="Times New Roman" panose="02020603050405020304" pitchFamily="18" charset="0"/>
                <a:cs typeface="Times New Roman" panose="02020603050405020304" pitchFamily="18" charset="0"/>
              </a:rPr>
              <a:t>API</a:t>
            </a:r>
            <a:r>
              <a:rPr lang="en-IN" sz="2200" dirty="0">
                <a:latin typeface="Times New Roman" panose="02020603050405020304" pitchFamily="18" charset="0"/>
                <a:cs typeface="Times New Roman" panose="02020603050405020304" pitchFamily="18" charset="0"/>
              </a:rPr>
              <a:t>, </a:t>
            </a:r>
          </a:p>
          <a:p>
            <a:pPr marL="285750" indent="-285750" algn="l">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2017: Java 9 was released-</a:t>
            </a:r>
            <a:r>
              <a:rPr lang="en-IN" sz="2200" b="1" dirty="0">
                <a:latin typeface="Times New Roman" panose="02020603050405020304" pitchFamily="18" charset="0"/>
                <a:cs typeface="Times New Roman" panose="02020603050405020304" pitchFamily="18" charset="0"/>
              </a:rPr>
              <a:t>JVM</a:t>
            </a:r>
          </a:p>
          <a:p>
            <a:pPr marL="285750" indent="-285750" algn="l">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2018: Java 10 was released.</a:t>
            </a:r>
          </a:p>
          <a:p>
            <a:pPr marL="285750" indent="-285750" algn="l">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2019: Java 11 was released- HTTP.</a:t>
            </a:r>
          </a:p>
          <a:p>
            <a:pPr marL="285750" indent="-285750" algn="l">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2021: Java 16 was released.-Improvements in Garbage Collector.</a:t>
            </a:r>
          </a:p>
        </p:txBody>
      </p:sp>
      <p:sp>
        <p:nvSpPr>
          <p:cNvPr id="4" name="Title 1">
            <a:extLst>
              <a:ext uri="{FF2B5EF4-FFF2-40B4-BE49-F238E27FC236}">
                <a16:creationId xmlns:a16="http://schemas.microsoft.com/office/drawing/2014/main" id="{FCA6BAC9-8F0C-4C4B-601C-824141D4E4D0}"/>
              </a:ext>
            </a:extLst>
          </p:cNvPr>
          <p:cNvSpPr txBox="1">
            <a:spLocks/>
          </p:cNvSpPr>
          <p:nvPr/>
        </p:nvSpPr>
        <p:spPr>
          <a:xfrm>
            <a:off x="315599" y="744289"/>
            <a:ext cx="5443537" cy="5207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a:solidFill>
                  <a:srgbClr val="0070C0"/>
                </a:solidFill>
                <a:latin typeface="Times New Roman" panose="02020603050405020304" pitchFamily="18" charset="0"/>
                <a:cs typeface="Times New Roman" panose="02020603050405020304" pitchFamily="18" charset="0"/>
              </a:rPr>
              <a:t>Continue . . .</a:t>
            </a:r>
            <a:endParaRPr lang="en-IN" sz="40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270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8063" y="149021"/>
            <a:ext cx="10515600" cy="6206836"/>
          </a:xfrm>
        </p:spPr>
        <p:txBody>
          <a:bodyPr>
            <a:noAutofit/>
          </a:bodyPr>
          <a:lstStyle/>
          <a:p>
            <a:pPr marL="0" indent="0">
              <a:lnSpc>
                <a:spcPct val="150000"/>
              </a:lnSpc>
              <a:buNone/>
            </a:pPr>
            <a:r>
              <a:rPr lang="en-IN" sz="1600" b="1" i="1" dirty="0">
                <a:solidFill>
                  <a:srgbClr val="FF0000"/>
                </a:solidFill>
                <a:latin typeface="Times New Roman" panose="02020603050405020304" pitchFamily="18" charset="0"/>
                <a:cs typeface="Times New Roman" panose="02020603050405020304" pitchFamily="18" charset="0"/>
              </a:rPr>
              <a:t>//initializing a jagged array  </a:t>
            </a:r>
          </a:p>
          <a:p>
            <a:pPr marL="0" indent="0">
              <a:lnSpc>
                <a:spcPct val="150000"/>
              </a:lnSpc>
              <a:buNone/>
            </a:pPr>
            <a:r>
              <a:rPr lang="en-IN" sz="1600" dirty="0">
                <a:latin typeface="Times New Roman" panose="02020603050405020304" pitchFamily="18" charset="0"/>
                <a:cs typeface="Times New Roman" panose="02020603050405020304" pitchFamily="18" charset="0"/>
              </a:rPr>
              <a:t>        </a:t>
            </a:r>
            <a:r>
              <a:rPr lang="en-IN" sz="1600" b="1" dirty="0" err="1">
                <a:latin typeface="Times New Roman" panose="02020603050405020304" pitchFamily="18" charset="0"/>
                <a:cs typeface="Times New Roman" panose="02020603050405020304" pitchFamily="18" charset="0"/>
              </a:rPr>
              <a:t>int</a:t>
            </a:r>
            <a:r>
              <a:rPr lang="en-IN" sz="1600" dirty="0">
                <a:latin typeface="Times New Roman" panose="02020603050405020304" pitchFamily="18" charset="0"/>
                <a:cs typeface="Times New Roman" panose="02020603050405020304" pitchFamily="18" charset="0"/>
              </a:rPr>
              <a:t> count = 0;  </a:t>
            </a:r>
          </a:p>
          <a:p>
            <a:pPr marL="0" indent="0">
              <a:lnSpc>
                <a:spcPct val="150000"/>
              </a:lnSpc>
              <a:buNone/>
            </a:pP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for</a:t>
            </a:r>
            <a:r>
              <a:rPr lang="en-IN" sz="1600" dirty="0">
                <a:latin typeface="Times New Roman" panose="02020603050405020304" pitchFamily="18" charset="0"/>
                <a:cs typeface="Times New Roman" panose="02020603050405020304" pitchFamily="18" charset="0"/>
              </a:rPr>
              <a:t> (</a:t>
            </a:r>
            <a:r>
              <a:rPr lang="en-IN" sz="1600" b="1" dirty="0" err="1">
                <a:latin typeface="Times New Roman" panose="02020603050405020304" pitchFamily="18" charset="0"/>
                <a:cs typeface="Times New Roman" panose="02020603050405020304" pitchFamily="18" charset="0"/>
              </a:rPr>
              <a:t>int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=0; </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&lt;</a:t>
            </a:r>
            <a:r>
              <a:rPr lang="en-IN" sz="1600" dirty="0" err="1">
                <a:latin typeface="Times New Roman" panose="02020603050405020304" pitchFamily="18" charset="0"/>
                <a:cs typeface="Times New Roman" panose="02020603050405020304" pitchFamily="18" charset="0"/>
              </a:rPr>
              <a:t>arr.length</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  </a:t>
            </a:r>
          </a:p>
          <a:p>
            <a:pPr marL="0" indent="0">
              <a:lnSpc>
                <a:spcPct val="150000"/>
              </a:lnSpc>
              <a:buNone/>
            </a:pP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for</a:t>
            </a:r>
            <a:r>
              <a:rPr lang="en-IN" sz="1600" dirty="0">
                <a:latin typeface="Times New Roman" panose="02020603050405020304" pitchFamily="18" charset="0"/>
                <a:cs typeface="Times New Roman" panose="02020603050405020304" pitchFamily="18" charset="0"/>
              </a:rPr>
              <a:t>(</a:t>
            </a:r>
            <a:r>
              <a:rPr lang="en-IN" sz="1600" b="1" dirty="0" err="1">
                <a:latin typeface="Times New Roman" panose="02020603050405020304" pitchFamily="18" charset="0"/>
                <a:cs typeface="Times New Roman" panose="02020603050405020304" pitchFamily="18" charset="0"/>
              </a:rPr>
              <a:t>int</a:t>
            </a:r>
            <a:r>
              <a:rPr lang="en-IN" sz="1600" dirty="0">
                <a:latin typeface="Times New Roman" panose="02020603050405020304" pitchFamily="18" charset="0"/>
                <a:cs typeface="Times New Roman" panose="02020603050405020304" pitchFamily="18" charset="0"/>
              </a:rPr>
              <a:t> j=0; j&lt;arr[</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].length; </a:t>
            </a:r>
            <a:r>
              <a:rPr lang="en-IN" sz="1600" dirty="0" err="1">
                <a:latin typeface="Times New Roman" panose="02020603050405020304" pitchFamily="18" charset="0"/>
                <a:cs typeface="Times New Roman" panose="02020603050405020304" pitchFamily="18" charset="0"/>
              </a:rPr>
              <a:t>j++</a:t>
            </a:r>
            <a:r>
              <a:rPr lang="en-IN" sz="1600" dirty="0">
                <a:latin typeface="Times New Roman" panose="02020603050405020304" pitchFamily="18" charset="0"/>
                <a:cs typeface="Times New Roman" panose="02020603050405020304" pitchFamily="18" charset="0"/>
              </a:rPr>
              <a:t>)  </a:t>
            </a:r>
          </a:p>
          <a:p>
            <a:pPr marL="0" indent="0">
              <a:lnSpc>
                <a:spcPct val="150000"/>
              </a:lnSpc>
              <a:buNone/>
            </a:pPr>
            <a:r>
              <a:rPr lang="en-IN" sz="1600" dirty="0">
                <a:latin typeface="Times New Roman" panose="02020603050405020304" pitchFamily="18" charset="0"/>
                <a:cs typeface="Times New Roman" panose="02020603050405020304" pitchFamily="18" charset="0"/>
              </a:rPr>
              <a:t>                arr[</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][j] = count++;   </a:t>
            </a:r>
          </a:p>
          <a:p>
            <a:pPr marL="0" indent="0">
              <a:lnSpc>
                <a:spcPct val="150000"/>
              </a:lnSpc>
              <a:buNone/>
            </a:pPr>
            <a:r>
              <a:rPr lang="en-IN" sz="1600" b="1" i="1" dirty="0">
                <a:solidFill>
                  <a:srgbClr val="FF0000"/>
                </a:solidFill>
                <a:latin typeface="Times New Roman" panose="02020603050405020304" pitchFamily="18" charset="0"/>
                <a:cs typeface="Times New Roman" panose="02020603050405020304" pitchFamily="18" charset="0"/>
              </a:rPr>
              <a:t>//printing the data of a jagged array   </a:t>
            </a:r>
          </a:p>
          <a:p>
            <a:pPr marL="0" indent="0">
              <a:lnSpc>
                <a:spcPct val="150000"/>
              </a:lnSpc>
              <a:buNone/>
            </a:pP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for</a:t>
            </a:r>
            <a:r>
              <a:rPr lang="en-IN" sz="1600" dirty="0">
                <a:latin typeface="Times New Roman" panose="02020603050405020304" pitchFamily="18" charset="0"/>
                <a:cs typeface="Times New Roman" panose="02020603050405020304" pitchFamily="18" charset="0"/>
              </a:rPr>
              <a:t> (</a:t>
            </a:r>
            <a:r>
              <a:rPr lang="en-IN" sz="1600" b="1" dirty="0" err="1">
                <a:latin typeface="Times New Roman" panose="02020603050405020304" pitchFamily="18" charset="0"/>
                <a:cs typeface="Times New Roman" panose="02020603050405020304" pitchFamily="18" charset="0"/>
              </a:rPr>
              <a:t>int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=0; </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&lt;</a:t>
            </a:r>
            <a:r>
              <a:rPr lang="en-IN" sz="1600" dirty="0" err="1">
                <a:latin typeface="Times New Roman" panose="02020603050405020304" pitchFamily="18" charset="0"/>
                <a:cs typeface="Times New Roman" panose="02020603050405020304" pitchFamily="18" charset="0"/>
              </a:rPr>
              <a:t>arr.length</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  </a:t>
            </a:r>
          </a:p>
          <a:p>
            <a:pPr marL="0" indent="0">
              <a:lnSpc>
                <a:spcPct val="150000"/>
              </a:lnSpc>
              <a:buNone/>
            </a:pP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for</a:t>
            </a:r>
            <a:r>
              <a:rPr lang="en-IN" sz="1600" dirty="0">
                <a:latin typeface="Times New Roman" panose="02020603050405020304" pitchFamily="18" charset="0"/>
                <a:cs typeface="Times New Roman" panose="02020603050405020304" pitchFamily="18" charset="0"/>
              </a:rPr>
              <a:t> (</a:t>
            </a:r>
            <a:r>
              <a:rPr lang="en-IN" sz="1600" b="1" dirty="0" err="1">
                <a:latin typeface="Times New Roman" panose="02020603050405020304" pitchFamily="18" charset="0"/>
                <a:cs typeface="Times New Roman" panose="02020603050405020304" pitchFamily="18" charset="0"/>
              </a:rPr>
              <a:t>int</a:t>
            </a:r>
            <a:r>
              <a:rPr lang="en-IN" sz="1600" dirty="0">
                <a:latin typeface="Times New Roman" panose="02020603050405020304" pitchFamily="18" charset="0"/>
                <a:cs typeface="Times New Roman" panose="02020603050405020304" pitchFamily="18" charset="0"/>
              </a:rPr>
              <a:t> j=0; j&lt;arr[</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].length; </a:t>
            </a:r>
            <a:r>
              <a:rPr lang="en-IN" sz="1600" dirty="0" err="1">
                <a:latin typeface="Times New Roman" panose="02020603050405020304" pitchFamily="18" charset="0"/>
                <a:cs typeface="Times New Roman" panose="02020603050405020304" pitchFamily="18" charset="0"/>
              </a:rPr>
              <a:t>j++</a:t>
            </a:r>
            <a:r>
              <a:rPr lang="en-IN" sz="1600" dirty="0">
                <a:latin typeface="Times New Roman" panose="02020603050405020304" pitchFamily="18" charset="0"/>
                <a:cs typeface="Times New Roman" panose="02020603050405020304" pitchFamily="18" charset="0"/>
              </a:rPr>
              <a:t>){  </a:t>
            </a:r>
          </a:p>
          <a:p>
            <a:pPr marL="0" indent="0">
              <a:lnSpc>
                <a:spcPct val="150000"/>
              </a:lnSpc>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System.out.print</a:t>
            </a:r>
            <a:r>
              <a:rPr lang="en-IN" sz="1600" dirty="0">
                <a:latin typeface="Times New Roman" panose="02020603050405020304" pitchFamily="18" charset="0"/>
                <a:cs typeface="Times New Roman" panose="02020603050405020304" pitchFamily="18" charset="0"/>
              </a:rPr>
              <a:t>(arr[</a:t>
            </a:r>
            <a:r>
              <a:rPr lang="en-IN" sz="1600" dirty="0" err="1">
                <a:latin typeface="Times New Roman" panose="02020603050405020304" pitchFamily="18" charset="0"/>
                <a:cs typeface="Times New Roman" panose="02020603050405020304" pitchFamily="18" charset="0"/>
              </a:rPr>
              <a:t>i</a:t>
            </a:r>
            <a:r>
              <a:rPr lang="en-IN" sz="1600" dirty="0">
                <a:latin typeface="Times New Roman" panose="02020603050405020304" pitchFamily="18" charset="0"/>
                <a:cs typeface="Times New Roman" panose="02020603050405020304" pitchFamily="18" charset="0"/>
              </a:rPr>
              <a:t>][j]+" ");         		</a:t>
            </a:r>
            <a:r>
              <a:rPr lang="en-IN" sz="1600" b="1" dirty="0">
                <a:latin typeface="Times New Roman" panose="02020603050405020304" pitchFamily="18" charset="0"/>
                <a:cs typeface="Times New Roman" panose="02020603050405020304" pitchFamily="18" charset="0"/>
              </a:rPr>
              <a:t>Output: 	0  1  2</a:t>
            </a:r>
          </a:p>
          <a:p>
            <a:pPr marL="0" indent="0">
              <a:lnSpc>
                <a:spcPct val="150000"/>
              </a:lnSpc>
              <a:buNone/>
            </a:pPr>
            <a:r>
              <a:rPr lang="en-IN" sz="1600" dirty="0">
                <a:latin typeface="Times New Roman" panose="02020603050405020304" pitchFamily="18" charset="0"/>
                <a:cs typeface="Times New Roman" panose="02020603050405020304" pitchFamily="18" charset="0"/>
              </a:rPr>
              <a:t>            }  							</a:t>
            </a:r>
            <a:r>
              <a:rPr lang="en-IN" sz="1600" b="1" dirty="0">
                <a:latin typeface="Times New Roman" panose="02020603050405020304" pitchFamily="18" charset="0"/>
                <a:cs typeface="Times New Roman" panose="02020603050405020304" pitchFamily="18" charset="0"/>
              </a:rPr>
              <a:t>3  4  5  6</a:t>
            </a:r>
          </a:p>
          <a:p>
            <a:pPr marL="0" indent="0">
              <a:lnSpc>
                <a:spcPct val="150000"/>
              </a:lnSpc>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System.out.println</a:t>
            </a:r>
            <a:r>
              <a:rPr lang="en-IN" sz="1600" dirty="0">
                <a:latin typeface="Times New Roman" panose="02020603050405020304" pitchFamily="18" charset="0"/>
                <a:cs typeface="Times New Roman" panose="02020603050405020304" pitchFamily="18" charset="0"/>
              </a:rPr>
              <a:t>();//new line 				</a:t>
            </a:r>
            <a:r>
              <a:rPr lang="en-IN" sz="1600" b="1" dirty="0">
                <a:latin typeface="Times New Roman" panose="02020603050405020304" pitchFamily="18" charset="0"/>
                <a:cs typeface="Times New Roman" panose="02020603050405020304" pitchFamily="18" charset="0"/>
              </a:rPr>
              <a:t>7 8 </a:t>
            </a:r>
          </a:p>
          <a:p>
            <a:pPr marL="0" indent="0">
              <a:lnSpc>
                <a:spcPct val="150000"/>
              </a:lnSpc>
              <a:buNone/>
            </a:pPr>
            <a:r>
              <a:rPr lang="en-IN" sz="1600" dirty="0">
                <a:latin typeface="Times New Roman" panose="02020603050405020304" pitchFamily="18" charset="0"/>
                <a:cs typeface="Times New Roman" panose="02020603050405020304" pitchFamily="18" charset="0"/>
              </a:rPr>
              <a:t>        }  </a:t>
            </a:r>
          </a:p>
          <a:p>
            <a:pPr marL="0" indent="0">
              <a:lnSpc>
                <a:spcPct val="150000"/>
              </a:lnSpc>
              <a:buNone/>
            </a:pPr>
            <a:r>
              <a:rPr lang="en-IN" sz="1600" dirty="0">
                <a:latin typeface="Times New Roman" panose="02020603050405020304" pitchFamily="18" charset="0"/>
                <a:cs typeface="Times New Roman" panose="02020603050405020304" pitchFamily="18" charset="0"/>
              </a:rPr>
              <a:t>    }  }  </a:t>
            </a:r>
          </a:p>
          <a:p>
            <a:pPr marL="0" indent="0">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414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6980" y="354811"/>
            <a:ext cx="10515600" cy="6148377"/>
          </a:xfrm>
        </p:spPr>
        <p:txBody>
          <a:bodyPr>
            <a:normAutofit fontScale="85000" lnSpcReduction="20000"/>
          </a:bodyPr>
          <a:lstStyle/>
          <a:p>
            <a:pPr marL="0" indent="0" algn="ctr">
              <a:buNone/>
            </a:pPr>
            <a:r>
              <a:rPr lang="en-IN" sz="4700" b="1" i="1" dirty="0">
                <a:solidFill>
                  <a:srgbClr val="0070C0"/>
                </a:solidFill>
                <a:latin typeface="Times New Roman" panose="02020603050405020304" pitchFamily="18" charset="0"/>
                <a:cs typeface="Times New Roman" panose="02020603050405020304" pitchFamily="18" charset="0"/>
              </a:rPr>
              <a:t>Addition of two matrices </a:t>
            </a:r>
          </a:p>
          <a:p>
            <a:pPr marL="0" indent="0">
              <a:buNone/>
            </a:pPr>
            <a:r>
              <a:rPr lang="en-IN" sz="2400" b="1" dirty="0">
                <a:latin typeface="Times New Roman" panose="02020603050405020304" pitchFamily="18" charset="0"/>
                <a:cs typeface="Times New Roman" panose="02020603050405020304" pitchFamily="18" charset="0"/>
              </a:rPr>
              <a:t>class</a:t>
            </a:r>
            <a:r>
              <a:rPr lang="en-IN" sz="2400" dirty="0">
                <a:latin typeface="Times New Roman" panose="02020603050405020304" pitchFamily="18" charset="0"/>
                <a:cs typeface="Times New Roman" panose="02020603050405020304" pitchFamily="18" charset="0"/>
              </a:rPr>
              <a:t> Testarray5{  </a:t>
            </a:r>
          </a:p>
          <a:p>
            <a:pPr marL="0" indent="0">
              <a:buNone/>
            </a:pPr>
            <a:r>
              <a:rPr lang="en-IN" sz="2400" b="1" dirty="0">
                <a:latin typeface="Times New Roman" panose="02020603050405020304" pitchFamily="18" charset="0"/>
                <a:cs typeface="Times New Roman" panose="02020603050405020304" pitchFamily="18" charset="0"/>
              </a:rPr>
              <a:t>public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static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void</a:t>
            </a:r>
            <a:r>
              <a:rPr lang="en-IN" sz="2400" dirty="0">
                <a:latin typeface="Times New Roman" panose="02020603050405020304" pitchFamily="18" charset="0"/>
                <a:cs typeface="Times New Roman" panose="02020603050405020304" pitchFamily="18" charset="0"/>
              </a:rPr>
              <a:t> main(String args[]){  </a:t>
            </a:r>
          </a:p>
          <a:p>
            <a:pPr marL="0" indent="0">
              <a:buNone/>
            </a:pPr>
            <a:r>
              <a:rPr lang="en-IN" sz="2400" dirty="0">
                <a:solidFill>
                  <a:srgbClr val="FF0000"/>
                </a:solidFill>
                <a:latin typeface="Times New Roman" panose="02020603050405020304" pitchFamily="18" charset="0"/>
                <a:cs typeface="Times New Roman" panose="02020603050405020304" pitchFamily="18" charset="0"/>
              </a:rPr>
              <a:t>//creating two matrices  </a:t>
            </a:r>
          </a:p>
          <a:p>
            <a:pPr marL="0" indent="0">
              <a:buNone/>
            </a:pP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a[][]={{1,3,4},{3,4,5}};  </a:t>
            </a:r>
          </a:p>
          <a:p>
            <a:pPr marL="0" indent="0">
              <a:buNone/>
            </a:pP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b[][]={{1,3,4},{3,4,5}};    </a:t>
            </a:r>
          </a:p>
          <a:p>
            <a:pPr marL="0" indent="0">
              <a:buNone/>
            </a:pPr>
            <a:r>
              <a:rPr lang="en-IN" sz="2400" dirty="0">
                <a:solidFill>
                  <a:srgbClr val="FF0000"/>
                </a:solidFill>
                <a:latin typeface="Times New Roman" panose="02020603050405020304" pitchFamily="18" charset="0"/>
                <a:cs typeface="Times New Roman" panose="02020603050405020304" pitchFamily="18" charset="0"/>
              </a:rPr>
              <a:t>//creating another matrix to store the sum of two matrices  </a:t>
            </a:r>
          </a:p>
          <a:p>
            <a:pPr marL="0" indent="0">
              <a:buNone/>
            </a:pP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c[][]=</a:t>
            </a:r>
            <a:r>
              <a:rPr lang="en-IN" sz="2400" b="1" dirty="0">
                <a:latin typeface="Times New Roman" panose="02020603050405020304" pitchFamily="18" charset="0"/>
                <a:cs typeface="Times New Roman" panose="02020603050405020304" pitchFamily="18" charset="0"/>
              </a:rPr>
              <a:t>new</a:t>
            </a:r>
            <a:r>
              <a:rPr lang="en-IN" sz="2400" dirty="0">
                <a:latin typeface="Times New Roman" panose="02020603050405020304" pitchFamily="18" charset="0"/>
                <a:cs typeface="Times New Roman" panose="02020603050405020304" pitchFamily="18" charset="0"/>
              </a:rPr>
              <a:t> </a:t>
            </a: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[2][3];    </a:t>
            </a:r>
          </a:p>
          <a:p>
            <a:pPr marL="0" indent="0">
              <a:buNone/>
            </a:pPr>
            <a:r>
              <a:rPr lang="en-IN" sz="2400" dirty="0">
                <a:solidFill>
                  <a:srgbClr val="FF0000"/>
                </a:solidFill>
                <a:latin typeface="Times New Roman" panose="02020603050405020304" pitchFamily="18" charset="0"/>
                <a:cs typeface="Times New Roman" panose="02020603050405020304" pitchFamily="18" charset="0"/>
              </a:rPr>
              <a:t>//adding and printing addition of 2 matrices  </a:t>
            </a:r>
          </a:p>
          <a:p>
            <a:pPr marL="0" indent="0">
              <a:buNone/>
            </a:pPr>
            <a:r>
              <a:rPr lang="en-IN" sz="2400" b="1" dirty="0">
                <a:latin typeface="Times New Roman" panose="02020603050405020304" pitchFamily="18" charset="0"/>
                <a:cs typeface="Times New Roman" panose="02020603050405020304" pitchFamily="18" charset="0"/>
              </a:rPr>
              <a:t>for</a:t>
            </a:r>
            <a:r>
              <a:rPr lang="en-IN" sz="2400" dirty="0">
                <a:latin typeface="Times New Roman" panose="02020603050405020304" pitchFamily="18" charset="0"/>
                <a:cs typeface="Times New Roman" panose="02020603050405020304" pitchFamily="18" charset="0"/>
              </a:rPr>
              <a:t>(</a:t>
            </a: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=0;i&lt;2;i++){  </a:t>
            </a:r>
          </a:p>
          <a:p>
            <a:pPr marL="0" indent="0">
              <a:buNone/>
            </a:pPr>
            <a:r>
              <a:rPr lang="en-IN" sz="2400" b="1" dirty="0">
                <a:latin typeface="Times New Roman" panose="02020603050405020304" pitchFamily="18" charset="0"/>
                <a:cs typeface="Times New Roman" panose="02020603050405020304" pitchFamily="18" charset="0"/>
              </a:rPr>
              <a:t>	for</a:t>
            </a:r>
            <a:r>
              <a:rPr lang="en-IN" sz="2400" dirty="0">
                <a:latin typeface="Times New Roman" panose="02020603050405020304" pitchFamily="18" charset="0"/>
                <a:cs typeface="Times New Roman" panose="02020603050405020304" pitchFamily="18" charset="0"/>
              </a:rPr>
              <a:t>(</a:t>
            </a:r>
            <a:r>
              <a:rPr lang="en-IN" sz="2400" b="1" dirty="0" err="1">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j=0;j&lt;3;j++){  </a:t>
            </a:r>
          </a:p>
          <a:p>
            <a:pPr marL="0" indent="0">
              <a:buNone/>
            </a:pPr>
            <a:r>
              <a:rPr lang="en-IN" sz="2400" dirty="0">
                <a:latin typeface="Times New Roman" panose="02020603050405020304" pitchFamily="18" charset="0"/>
                <a:cs typeface="Times New Roman" panose="02020603050405020304" pitchFamily="18" charset="0"/>
              </a:rPr>
              <a:t>		c[</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][j]=a[</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][j]+b[</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][j];  </a:t>
            </a:r>
          </a:p>
          <a:p>
            <a:pPr marL="0" indent="0">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System.out.print</a:t>
            </a:r>
            <a:r>
              <a:rPr lang="en-IN" sz="2400" dirty="0">
                <a:latin typeface="Times New Roman" panose="02020603050405020304" pitchFamily="18" charset="0"/>
                <a:cs typeface="Times New Roman" panose="02020603050405020304" pitchFamily="18" charset="0"/>
              </a:rPr>
              <a:t>(c[</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][j]+" ");  </a:t>
            </a:r>
          </a:p>
          <a:p>
            <a:pPr marL="0" indent="0">
              <a:buNone/>
            </a:pPr>
            <a:r>
              <a:rPr lang="en-IN" sz="2400" dirty="0">
                <a:latin typeface="Times New Roman" panose="02020603050405020304" pitchFamily="18" charset="0"/>
                <a:cs typeface="Times New Roman" panose="02020603050405020304" pitchFamily="18" charset="0"/>
              </a:rPr>
              <a:t>		}  </a:t>
            </a:r>
          </a:p>
          <a:p>
            <a:pPr marL="0" indent="0">
              <a:buNone/>
            </a:pPr>
            <a:r>
              <a:rPr lang="en-IN" sz="2400" dirty="0" err="1">
                <a:latin typeface="Times New Roman" panose="02020603050405020304" pitchFamily="18" charset="0"/>
                <a:cs typeface="Times New Roman" panose="02020603050405020304" pitchFamily="18" charset="0"/>
              </a:rPr>
              <a:t>System.out.println</a:t>
            </a:r>
            <a:r>
              <a:rPr lang="en-IN" sz="2400" dirty="0">
                <a:latin typeface="Times New Roman" panose="02020603050405020304" pitchFamily="18" charset="0"/>
                <a:cs typeface="Times New Roman" panose="02020603050405020304" pitchFamily="18" charset="0"/>
              </a:rPr>
              <a:t>();	</a:t>
            </a:r>
            <a:r>
              <a:rPr lang="en-IN" sz="2400" dirty="0">
                <a:solidFill>
                  <a:srgbClr val="FF0000"/>
                </a:solidFill>
                <a:latin typeface="Times New Roman" panose="02020603050405020304" pitchFamily="18" charset="0"/>
                <a:cs typeface="Times New Roman" panose="02020603050405020304" pitchFamily="18" charset="0"/>
              </a:rPr>
              <a:t>//new line  </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endParaRPr lang="en-IN" dirty="0"/>
          </a:p>
        </p:txBody>
      </p:sp>
    </p:spTree>
    <p:extLst>
      <p:ext uri="{BB962C8B-B14F-4D97-AF65-F5344CB8AC3E}">
        <p14:creationId xmlns:p14="http://schemas.microsoft.com/office/powerpoint/2010/main" val="2896006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18" y="0"/>
            <a:ext cx="11069782" cy="6373092"/>
          </a:xfrm>
        </p:spPr>
        <p:txBody>
          <a:bodyPr>
            <a:noAutofit/>
          </a:bodyPr>
          <a:lstStyle/>
          <a:p>
            <a:pPr marL="0" indent="0" algn="ctr">
              <a:buNone/>
            </a:pPr>
            <a:r>
              <a:rPr lang="en-IN" sz="1800" b="1" dirty="0">
                <a:solidFill>
                  <a:srgbClr val="0070C0"/>
                </a:solidFill>
                <a:latin typeface="Times New Roman" panose="02020603050405020304" pitchFamily="18" charset="0"/>
                <a:cs typeface="Times New Roman" panose="02020603050405020304" pitchFamily="18" charset="0"/>
              </a:rPr>
              <a:t>Multiplication of 2 Matrices</a:t>
            </a:r>
          </a:p>
          <a:p>
            <a:pPr marL="0" indent="0">
              <a:buNone/>
            </a:pPr>
            <a:r>
              <a:rPr lang="en-IN" sz="1400" b="1" dirty="0">
                <a:latin typeface="Times New Roman" panose="02020603050405020304" pitchFamily="18" charset="0"/>
                <a:cs typeface="Times New Roman" panose="02020603050405020304" pitchFamily="18" charset="0"/>
              </a:rPr>
              <a:t>public</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class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MatrixMultiplicationExample</a:t>
            </a:r>
            <a:r>
              <a:rPr lang="en-IN" sz="1400" dirty="0">
                <a:latin typeface="Times New Roman" panose="02020603050405020304" pitchFamily="18" charset="0"/>
                <a:cs typeface="Times New Roman" panose="02020603050405020304" pitchFamily="18" charset="0"/>
              </a:rPr>
              <a:t>{  </a:t>
            </a:r>
          </a:p>
          <a:p>
            <a:pPr marL="0" indent="0">
              <a:buNone/>
            </a:pPr>
            <a:r>
              <a:rPr lang="en-IN" sz="1400" b="1" dirty="0">
                <a:latin typeface="Times New Roman" panose="02020603050405020304" pitchFamily="18" charset="0"/>
                <a:cs typeface="Times New Roman" panose="02020603050405020304" pitchFamily="18" charset="0"/>
              </a:rPr>
              <a:t>     public</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static</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void</a:t>
            </a:r>
            <a:r>
              <a:rPr lang="en-IN" sz="1400" dirty="0">
                <a:latin typeface="Times New Roman" panose="02020603050405020304" pitchFamily="18" charset="0"/>
                <a:cs typeface="Times New Roman" panose="02020603050405020304" pitchFamily="18" charset="0"/>
              </a:rPr>
              <a:t> main(String args[]){  </a:t>
            </a:r>
          </a:p>
          <a:p>
            <a:pPr marL="0" indent="0">
              <a:buNone/>
            </a:pPr>
            <a:r>
              <a:rPr lang="en-IN" sz="1400" dirty="0">
                <a:solidFill>
                  <a:srgbClr val="FF0000"/>
                </a:solidFill>
                <a:latin typeface="Times New Roman" panose="02020603050405020304" pitchFamily="18" charset="0"/>
                <a:cs typeface="Times New Roman" panose="02020603050405020304" pitchFamily="18" charset="0"/>
              </a:rPr>
              <a:t>//creating two matrices    </a:t>
            </a:r>
          </a:p>
          <a:p>
            <a:pPr marL="0" indent="0">
              <a:buNone/>
            </a:pPr>
            <a:r>
              <a:rPr lang="en-IN" sz="1400" b="1" dirty="0" err="1">
                <a:latin typeface="Times New Roman" panose="02020603050405020304" pitchFamily="18" charset="0"/>
                <a:cs typeface="Times New Roman" panose="02020603050405020304" pitchFamily="18" charset="0"/>
              </a:rPr>
              <a:t>int</a:t>
            </a:r>
            <a:r>
              <a:rPr lang="en-IN" sz="1400" dirty="0">
                <a:latin typeface="Times New Roman" panose="02020603050405020304" pitchFamily="18" charset="0"/>
                <a:cs typeface="Times New Roman" panose="02020603050405020304" pitchFamily="18" charset="0"/>
              </a:rPr>
              <a:t> a[][]={{1,1,1},{2,2,2},{3,3,3}};    </a:t>
            </a:r>
          </a:p>
          <a:p>
            <a:pPr marL="0" indent="0">
              <a:buNone/>
            </a:pPr>
            <a:r>
              <a:rPr lang="en-IN" sz="1400" b="1" dirty="0" err="1">
                <a:latin typeface="Times New Roman" panose="02020603050405020304" pitchFamily="18" charset="0"/>
                <a:cs typeface="Times New Roman" panose="02020603050405020304" pitchFamily="18" charset="0"/>
              </a:rPr>
              <a:t>int</a:t>
            </a:r>
            <a:r>
              <a:rPr lang="en-IN" sz="1400" dirty="0">
                <a:latin typeface="Times New Roman" panose="02020603050405020304" pitchFamily="18" charset="0"/>
                <a:cs typeface="Times New Roman" panose="02020603050405020304" pitchFamily="18" charset="0"/>
              </a:rPr>
              <a:t> b[][]={{1,1,1},{2,2,2},{3,3,3}};    </a:t>
            </a:r>
          </a:p>
          <a:p>
            <a:pPr marL="0" indent="0">
              <a:buNone/>
            </a:pPr>
            <a:r>
              <a:rPr lang="en-IN" sz="1400" dirty="0">
                <a:solidFill>
                  <a:srgbClr val="FF0000"/>
                </a:solidFill>
                <a:latin typeface="Times New Roman" panose="02020603050405020304" pitchFamily="18" charset="0"/>
                <a:cs typeface="Times New Roman" panose="02020603050405020304" pitchFamily="18" charset="0"/>
              </a:rPr>
              <a:t>//creating another matrix to store the multiplication of two matrices   </a:t>
            </a:r>
            <a:r>
              <a:rPr lang="en-IN" sz="1400" dirty="0">
                <a:latin typeface="Times New Roman" panose="02020603050405020304" pitchFamily="18" charset="0"/>
                <a:cs typeface="Times New Roman" panose="02020603050405020304" pitchFamily="18" charset="0"/>
              </a:rPr>
              <a:t> </a:t>
            </a:r>
          </a:p>
          <a:p>
            <a:pPr marL="0" indent="0">
              <a:buNone/>
            </a:pPr>
            <a:r>
              <a:rPr lang="en-IN" sz="1400" b="1" dirty="0" err="1">
                <a:latin typeface="Times New Roman" panose="02020603050405020304" pitchFamily="18" charset="0"/>
                <a:cs typeface="Times New Roman" panose="02020603050405020304" pitchFamily="18" charset="0"/>
              </a:rPr>
              <a:t>int</a:t>
            </a:r>
            <a:r>
              <a:rPr lang="en-IN" sz="1400" dirty="0">
                <a:latin typeface="Times New Roman" panose="02020603050405020304" pitchFamily="18" charset="0"/>
                <a:cs typeface="Times New Roman" panose="02020603050405020304" pitchFamily="18" charset="0"/>
              </a:rPr>
              <a:t> c[][]=</a:t>
            </a:r>
            <a:r>
              <a:rPr lang="en-IN" sz="1400" b="1" dirty="0">
                <a:latin typeface="Times New Roman" panose="02020603050405020304" pitchFamily="18" charset="0"/>
                <a:cs typeface="Times New Roman" panose="02020603050405020304" pitchFamily="18" charset="0"/>
              </a:rPr>
              <a:t>new</a:t>
            </a:r>
            <a:r>
              <a:rPr lang="en-IN" sz="1400" dirty="0">
                <a:latin typeface="Times New Roman" panose="02020603050405020304" pitchFamily="18" charset="0"/>
                <a:cs typeface="Times New Roman" panose="02020603050405020304" pitchFamily="18" charset="0"/>
              </a:rPr>
              <a:t> </a:t>
            </a:r>
            <a:r>
              <a:rPr lang="en-IN" sz="1400" b="1" dirty="0" err="1">
                <a:latin typeface="Times New Roman" panose="02020603050405020304" pitchFamily="18" charset="0"/>
                <a:cs typeface="Times New Roman" panose="02020603050405020304" pitchFamily="18" charset="0"/>
              </a:rPr>
              <a:t>int</a:t>
            </a:r>
            <a:r>
              <a:rPr lang="en-IN" sz="1400" dirty="0">
                <a:latin typeface="Times New Roman" panose="02020603050405020304" pitchFamily="18" charset="0"/>
                <a:cs typeface="Times New Roman" panose="02020603050405020304" pitchFamily="18" charset="0"/>
              </a:rPr>
              <a:t>[3][3];  </a:t>
            </a:r>
            <a:r>
              <a:rPr lang="en-IN" sz="1400" dirty="0">
                <a:solidFill>
                  <a:srgbClr val="0070C0"/>
                </a:solidFill>
                <a:latin typeface="Times New Roman" panose="02020603050405020304" pitchFamily="18" charset="0"/>
                <a:cs typeface="Times New Roman" panose="02020603050405020304" pitchFamily="18" charset="0"/>
              </a:rPr>
              <a:t>//3 rows and 3 columns  </a:t>
            </a:r>
          </a:p>
          <a:p>
            <a:pPr marL="0" indent="0">
              <a:buNone/>
            </a:pPr>
            <a:r>
              <a:rPr lang="en-IN" sz="1400" dirty="0">
                <a:solidFill>
                  <a:srgbClr val="FF0000"/>
                </a:solidFill>
                <a:latin typeface="Times New Roman" panose="02020603050405020304" pitchFamily="18" charset="0"/>
                <a:cs typeface="Times New Roman" panose="02020603050405020304" pitchFamily="18" charset="0"/>
              </a:rPr>
              <a:t>//multiplying and printing multiplication of 2 matrices    </a:t>
            </a:r>
          </a:p>
          <a:p>
            <a:pPr marL="0" indent="0">
              <a:buNone/>
            </a:pPr>
            <a:r>
              <a:rPr lang="en-IN" sz="1400" b="1" dirty="0">
                <a:latin typeface="Times New Roman" panose="02020603050405020304" pitchFamily="18" charset="0"/>
                <a:cs typeface="Times New Roman" panose="02020603050405020304" pitchFamily="18" charset="0"/>
              </a:rPr>
              <a:t>for</a:t>
            </a:r>
            <a:r>
              <a:rPr lang="en-IN" sz="1400" dirty="0">
                <a:latin typeface="Times New Roman" panose="02020603050405020304" pitchFamily="18" charset="0"/>
                <a:cs typeface="Times New Roman" panose="02020603050405020304" pitchFamily="18" charset="0"/>
              </a:rPr>
              <a:t>(</a:t>
            </a:r>
            <a:r>
              <a:rPr lang="en-IN" sz="1400" b="1" dirty="0" err="1">
                <a:latin typeface="Times New Roman" panose="02020603050405020304" pitchFamily="18" charset="0"/>
                <a:cs typeface="Times New Roman" panose="02020603050405020304" pitchFamily="18" charset="0"/>
              </a:rPr>
              <a:t>int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i</a:t>
            </a:r>
            <a:r>
              <a:rPr lang="en-IN" sz="1400" dirty="0">
                <a:latin typeface="Times New Roman" panose="02020603050405020304" pitchFamily="18" charset="0"/>
                <a:cs typeface="Times New Roman" panose="02020603050405020304" pitchFamily="18" charset="0"/>
              </a:rPr>
              <a:t>=0;i&lt;3;i++){    </a:t>
            </a:r>
          </a:p>
          <a:p>
            <a:pPr marL="0" indent="0">
              <a:buNone/>
            </a:pPr>
            <a:r>
              <a:rPr lang="en-IN" sz="1400" b="1" dirty="0">
                <a:latin typeface="Times New Roman" panose="02020603050405020304" pitchFamily="18" charset="0"/>
                <a:cs typeface="Times New Roman" panose="02020603050405020304" pitchFamily="18" charset="0"/>
              </a:rPr>
              <a:t>for</a:t>
            </a:r>
            <a:r>
              <a:rPr lang="en-IN" sz="1400" dirty="0">
                <a:latin typeface="Times New Roman" panose="02020603050405020304" pitchFamily="18" charset="0"/>
                <a:cs typeface="Times New Roman" panose="02020603050405020304" pitchFamily="18" charset="0"/>
              </a:rPr>
              <a:t>(</a:t>
            </a:r>
            <a:r>
              <a:rPr lang="en-IN" sz="1400" b="1" dirty="0" err="1">
                <a:latin typeface="Times New Roman" panose="02020603050405020304" pitchFamily="18" charset="0"/>
                <a:cs typeface="Times New Roman" panose="02020603050405020304" pitchFamily="18" charset="0"/>
              </a:rPr>
              <a:t>int</a:t>
            </a:r>
            <a:r>
              <a:rPr lang="en-IN" sz="1400" dirty="0">
                <a:latin typeface="Times New Roman" panose="02020603050405020304" pitchFamily="18" charset="0"/>
                <a:cs typeface="Times New Roman" panose="02020603050405020304" pitchFamily="18" charset="0"/>
              </a:rPr>
              <a:t> j=0;j&lt;3;j++){    </a:t>
            </a:r>
          </a:p>
          <a:p>
            <a:pPr marL="0" indent="0">
              <a:buNone/>
            </a:pPr>
            <a:r>
              <a:rPr lang="en-IN" sz="1400" dirty="0">
                <a:latin typeface="Times New Roman" panose="02020603050405020304" pitchFamily="18" charset="0"/>
                <a:cs typeface="Times New Roman" panose="02020603050405020304" pitchFamily="18" charset="0"/>
              </a:rPr>
              <a:t>c[</a:t>
            </a:r>
            <a:r>
              <a:rPr lang="en-IN" sz="1400" dirty="0" err="1">
                <a:latin typeface="Times New Roman" panose="02020603050405020304" pitchFamily="18" charset="0"/>
                <a:cs typeface="Times New Roman" panose="02020603050405020304" pitchFamily="18" charset="0"/>
              </a:rPr>
              <a:t>i</a:t>
            </a:r>
            <a:r>
              <a:rPr lang="en-IN" sz="1400" dirty="0">
                <a:latin typeface="Times New Roman" panose="02020603050405020304" pitchFamily="18" charset="0"/>
                <a:cs typeface="Times New Roman" panose="02020603050405020304" pitchFamily="18" charset="0"/>
              </a:rPr>
              <a:t>][j]=0;      </a:t>
            </a:r>
          </a:p>
          <a:p>
            <a:pPr marL="0" indent="0">
              <a:buNone/>
            </a:pPr>
            <a:r>
              <a:rPr lang="en-IN" sz="1400" b="1" dirty="0">
                <a:latin typeface="Times New Roman" panose="02020603050405020304" pitchFamily="18" charset="0"/>
                <a:cs typeface="Times New Roman" panose="02020603050405020304" pitchFamily="18" charset="0"/>
              </a:rPr>
              <a:t>for</a:t>
            </a:r>
            <a:r>
              <a:rPr lang="en-IN" sz="1400" dirty="0">
                <a:latin typeface="Times New Roman" panose="02020603050405020304" pitchFamily="18" charset="0"/>
                <a:cs typeface="Times New Roman" panose="02020603050405020304" pitchFamily="18" charset="0"/>
              </a:rPr>
              <a:t>(</a:t>
            </a:r>
            <a:r>
              <a:rPr lang="en-IN" sz="1400" b="1" dirty="0" err="1">
                <a:latin typeface="Times New Roman" panose="02020603050405020304" pitchFamily="18" charset="0"/>
                <a:cs typeface="Times New Roman" panose="02020603050405020304" pitchFamily="18" charset="0"/>
              </a:rPr>
              <a:t>int</a:t>
            </a:r>
            <a:r>
              <a:rPr lang="en-IN" sz="1400" dirty="0">
                <a:latin typeface="Times New Roman" panose="02020603050405020304" pitchFamily="18" charset="0"/>
                <a:cs typeface="Times New Roman" panose="02020603050405020304" pitchFamily="18" charset="0"/>
              </a:rPr>
              <a:t> k=0;k&lt;3;k++)      </a:t>
            </a:r>
          </a:p>
          <a:p>
            <a:pPr marL="0" indent="0">
              <a:buNone/>
            </a:pPr>
            <a:r>
              <a:rPr lang="en-IN" sz="1400" dirty="0">
                <a:latin typeface="Times New Roman" panose="02020603050405020304" pitchFamily="18" charset="0"/>
                <a:cs typeface="Times New Roman" panose="02020603050405020304" pitchFamily="18" charset="0"/>
              </a:rPr>
              <a:t>{      </a:t>
            </a:r>
          </a:p>
          <a:p>
            <a:pPr marL="0" indent="0">
              <a:buNone/>
            </a:pPr>
            <a:r>
              <a:rPr lang="en-IN" sz="1400" dirty="0">
                <a:latin typeface="Times New Roman" panose="02020603050405020304" pitchFamily="18" charset="0"/>
                <a:cs typeface="Times New Roman" panose="02020603050405020304" pitchFamily="18" charset="0"/>
              </a:rPr>
              <a:t>c[</a:t>
            </a:r>
            <a:r>
              <a:rPr lang="en-IN" sz="1400" dirty="0" err="1">
                <a:latin typeface="Times New Roman" panose="02020603050405020304" pitchFamily="18" charset="0"/>
                <a:cs typeface="Times New Roman" panose="02020603050405020304" pitchFamily="18" charset="0"/>
              </a:rPr>
              <a:t>i</a:t>
            </a:r>
            <a:r>
              <a:rPr lang="en-IN" sz="1400" dirty="0">
                <a:latin typeface="Times New Roman" panose="02020603050405020304" pitchFamily="18" charset="0"/>
                <a:cs typeface="Times New Roman" panose="02020603050405020304" pitchFamily="18" charset="0"/>
              </a:rPr>
              <a:t>][j]+=a[</a:t>
            </a:r>
            <a:r>
              <a:rPr lang="en-IN" sz="1400" dirty="0" err="1">
                <a:latin typeface="Times New Roman" panose="02020603050405020304" pitchFamily="18" charset="0"/>
                <a:cs typeface="Times New Roman" panose="02020603050405020304" pitchFamily="18" charset="0"/>
              </a:rPr>
              <a:t>i</a:t>
            </a:r>
            <a:r>
              <a:rPr lang="en-IN" sz="1400" dirty="0">
                <a:latin typeface="Times New Roman" panose="02020603050405020304" pitchFamily="18" charset="0"/>
                <a:cs typeface="Times New Roman" panose="02020603050405020304" pitchFamily="18" charset="0"/>
              </a:rPr>
              <a:t>][k]*b[k][j];      </a:t>
            </a:r>
          </a:p>
          <a:p>
            <a:pPr marL="0" indent="0">
              <a:buNone/>
            </a:pPr>
            <a:r>
              <a:rPr lang="en-IN" sz="1400" dirty="0">
                <a:latin typeface="Times New Roman" panose="02020603050405020304" pitchFamily="18" charset="0"/>
                <a:cs typeface="Times New Roman" panose="02020603050405020304" pitchFamily="18" charset="0"/>
              </a:rPr>
              <a:t>}		</a:t>
            </a:r>
            <a:r>
              <a:rPr lang="en-IN" sz="1400" dirty="0">
                <a:solidFill>
                  <a:srgbClr val="0070C0"/>
                </a:solidFill>
                <a:latin typeface="Times New Roman" panose="02020603050405020304" pitchFamily="18" charset="0"/>
                <a:cs typeface="Times New Roman" panose="02020603050405020304" pitchFamily="18" charset="0"/>
              </a:rPr>
              <a:t>//end of k loop  </a:t>
            </a:r>
          </a:p>
          <a:p>
            <a:pPr marL="0" indent="0">
              <a:buNone/>
            </a:pPr>
            <a:r>
              <a:rPr lang="en-IN" sz="1400" dirty="0" err="1">
                <a:latin typeface="Times New Roman" panose="02020603050405020304" pitchFamily="18" charset="0"/>
                <a:cs typeface="Times New Roman" panose="02020603050405020304" pitchFamily="18" charset="0"/>
              </a:rPr>
              <a:t>System.out.print</a:t>
            </a:r>
            <a:r>
              <a:rPr lang="en-IN" sz="1400" dirty="0">
                <a:latin typeface="Times New Roman" panose="02020603050405020304" pitchFamily="18" charset="0"/>
                <a:cs typeface="Times New Roman" panose="02020603050405020304" pitchFamily="18" charset="0"/>
              </a:rPr>
              <a:t>(c[</a:t>
            </a:r>
            <a:r>
              <a:rPr lang="en-IN" sz="1400" dirty="0" err="1">
                <a:latin typeface="Times New Roman" panose="02020603050405020304" pitchFamily="18" charset="0"/>
                <a:cs typeface="Times New Roman" panose="02020603050405020304" pitchFamily="18" charset="0"/>
              </a:rPr>
              <a:t>i</a:t>
            </a:r>
            <a:r>
              <a:rPr lang="en-IN" sz="1400" dirty="0">
                <a:latin typeface="Times New Roman" panose="02020603050405020304" pitchFamily="18" charset="0"/>
                <a:cs typeface="Times New Roman" panose="02020603050405020304" pitchFamily="18" charset="0"/>
              </a:rPr>
              <a:t>][j]+" ");  //printing matrix element  </a:t>
            </a:r>
          </a:p>
          <a:p>
            <a:pPr marL="0" indent="0">
              <a:buNone/>
            </a:pPr>
            <a:r>
              <a:rPr lang="en-IN" sz="1400" dirty="0">
                <a:latin typeface="Times New Roman" panose="02020603050405020304" pitchFamily="18" charset="0"/>
                <a:cs typeface="Times New Roman" panose="02020603050405020304" pitchFamily="18" charset="0"/>
              </a:rPr>
              <a:t>}		</a:t>
            </a:r>
            <a:r>
              <a:rPr lang="en-IN" sz="1400" dirty="0">
                <a:solidFill>
                  <a:srgbClr val="0070C0"/>
                </a:solidFill>
                <a:latin typeface="Times New Roman" panose="02020603050405020304" pitchFamily="18" charset="0"/>
                <a:cs typeface="Times New Roman" panose="02020603050405020304" pitchFamily="18" charset="0"/>
              </a:rPr>
              <a:t>//end of j loop  </a:t>
            </a:r>
          </a:p>
          <a:p>
            <a:pPr marL="0" indent="0">
              <a:buNone/>
            </a:pPr>
            <a:r>
              <a:rPr lang="en-IN" sz="1400" dirty="0" err="1">
                <a:latin typeface="Times New Roman" panose="02020603050405020304" pitchFamily="18" charset="0"/>
                <a:cs typeface="Times New Roman" panose="02020603050405020304" pitchFamily="18" charset="0"/>
              </a:rPr>
              <a:t>System.out.println</a:t>
            </a:r>
            <a:r>
              <a:rPr lang="en-IN" sz="1400" dirty="0">
                <a:latin typeface="Times New Roman" panose="02020603050405020304" pitchFamily="18" charset="0"/>
                <a:cs typeface="Times New Roman" panose="02020603050405020304" pitchFamily="18" charset="0"/>
              </a:rPr>
              <a:t>();  	</a:t>
            </a:r>
            <a:r>
              <a:rPr lang="en-IN" sz="1400" dirty="0">
                <a:solidFill>
                  <a:srgbClr val="0070C0"/>
                </a:solidFill>
                <a:latin typeface="Times New Roman" panose="02020603050405020304" pitchFamily="18" charset="0"/>
                <a:cs typeface="Times New Roman" panose="02020603050405020304" pitchFamily="18" charset="0"/>
              </a:rPr>
              <a:t>//new line  </a:t>
            </a:r>
            <a:r>
              <a:rPr lang="en-IN" sz="1400" dirty="0">
                <a:latin typeface="Times New Roman" panose="02020603050405020304" pitchFamily="18" charset="0"/>
                <a:cs typeface="Times New Roman" panose="02020603050405020304" pitchFamily="18" charset="0"/>
              </a:rPr>
              <a:t>  </a:t>
            </a:r>
          </a:p>
          <a:p>
            <a:pPr marL="0" indent="0">
              <a:buNone/>
            </a:pPr>
            <a:r>
              <a:rPr lang="en-IN" sz="1400" dirty="0">
                <a:latin typeface="Times New Roman" panose="02020603050405020304" pitchFamily="18" charset="0"/>
                <a:cs typeface="Times New Roman" panose="02020603050405020304" pitchFamily="18" charset="0"/>
              </a:rPr>
              <a:t>} }}  </a:t>
            </a:r>
          </a:p>
          <a:p>
            <a:pPr marL="0" indent="0">
              <a:buNone/>
            </a:pPr>
            <a:endParaRPr lang="en-IN" sz="1400" dirty="0">
              <a:latin typeface="Times New Roman" panose="02020603050405020304" pitchFamily="18" charset="0"/>
              <a:cs typeface="Times New Roman" panose="02020603050405020304" pitchFamily="18" charset="0"/>
            </a:endParaRPr>
          </a:p>
          <a:p>
            <a:pPr marL="0" indent="0">
              <a:buNone/>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46969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2DA0-78F9-C757-948A-634DD6542296}"/>
              </a:ext>
            </a:extLst>
          </p:cNvPr>
          <p:cNvSpPr>
            <a:spLocks noGrp="1"/>
          </p:cNvSpPr>
          <p:nvPr>
            <p:ph type="title"/>
          </p:nvPr>
        </p:nvSpPr>
        <p:spPr>
          <a:xfrm>
            <a:off x="0" y="2461555"/>
            <a:ext cx="12192000" cy="1325563"/>
          </a:xfrm>
        </p:spPr>
        <p:txBody>
          <a:bodyPr>
            <a:normAutofit/>
          </a:bodyPr>
          <a:lstStyle/>
          <a:p>
            <a:pPr algn="ctr"/>
            <a:r>
              <a:rPr lang="en-US" sz="6600" i="1" dirty="0">
                <a:solidFill>
                  <a:srgbClr val="0070C0"/>
                </a:solidFill>
                <a:latin typeface="Times New Roman" panose="02020603050405020304" pitchFamily="18" charset="0"/>
                <a:cs typeface="Times New Roman" panose="02020603050405020304" pitchFamily="18" charset="0"/>
              </a:rPr>
              <a:t>Thank you</a:t>
            </a:r>
            <a:endParaRPr lang="en-IN" sz="6600" i="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1147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A3566-7EBF-A1CD-75EA-B794EDF15F7E}"/>
              </a:ext>
            </a:extLst>
          </p:cNvPr>
          <p:cNvSpPr>
            <a:spLocks noGrp="1"/>
          </p:cNvSpPr>
          <p:nvPr>
            <p:ph type="title" idx="4294967295"/>
          </p:nvPr>
        </p:nvSpPr>
        <p:spPr>
          <a:xfrm>
            <a:off x="659219" y="1056204"/>
            <a:ext cx="3429000" cy="700088"/>
          </a:xfrm>
        </p:spPr>
        <p:txBody>
          <a:bodyPr anchor="b">
            <a:normAutofit/>
          </a:bodyPr>
          <a:lstStyle/>
          <a:p>
            <a:r>
              <a:rPr lang="en-IN" b="1" i="1" dirty="0">
                <a:solidFill>
                  <a:srgbClr val="0070C0"/>
                </a:solidFill>
                <a:latin typeface="Times New Roman" panose="02020603050405020304" pitchFamily="18" charset="0"/>
                <a:cs typeface="Times New Roman" panose="02020603050405020304" pitchFamily="18" charset="0"/>
              </a:rPr>
              <a:t>Java Usage</a:t>
            </a:r>
          </a:p>
        </p:txBody>
      </p:sp>
      <p:sp>
        <p:nvSpPr>
          <p:cNvPr id="16" name="Content Placeholder 2">
            <a:extLst>
              <a:ext uri="{FF2B5EF4-FFF2-40B4-BE49-F238E27FC236}">
                <a16:creationId xmlns:a16="http://schemas.microsoft.com/office/drawing/2014/main" id="{46CDC572-8675-DFC4-6E40-46CFC40508FA}"/>
              </a:ext>
            </a:extLst>
          </p:cNvPr>
          <p:cNvSpPr>
            <a:spLocks noGrp="1"/>
          </p:cNvSpPr>
          <p:nvPr>
            <p:ph idx="4294967295"/>
          </p:nvPr>
        </p:nvSpPr>
        <p:spPr>
          <a:xfrm>
            <a:off x="935664" y="2041525"/>
            <a:ext cx="4264025" cy="2774950"/>
          </a:xfrm>
        </p:spPr>
        <p:txBody>
          <a:bodyPr anchor="t">
            <a:normAutofit/>
          </a:bodyPr>
          <a:lstStyle/>
          <a:p>
            <a:pPr algn="just">
              <a:lnSpc>
                <a:spcPct val="150000"/>
              </a:lnSpc>
            </a:pPr>
            <a:r>
              <a:rPr lang="en-IN" sz="2000" dirty="0">
                <a:latin typeface="Times New Roman" panose="02020603050405020304" pitchFamily="18" charset="0"/>
                <a:cs typeface="Times New Roman" panose="02020603050405020304" pitchFamily="18" charset="0"/>
              </a:rPr>
              <a:t>Java is being used to develop traditional applications.</a:t>
            </a:r>
          </a:p>
          <a:p>
            <a:pPr algn="just">
              <a:lnSpc>
                <a:spcPct val="150000"/>
              </a:lnSpc>
            </a:pPr>
            <a:r>
              <a:rPr lang="en-IN" sz="2000" dirty="0">
                <a:latin typeface="Times New Roman" panose="02020603050405020304" pitchFamily="18" charset="0"/>
                <a:cs typeface="Times New Roman" panose="02020603050405020304" pitchFamily="18" charset="0"/>
              </a:rPr>
              <a:t>Embedded applications on web pages.</a:t>
            </a:r>
          </a:p>
          <a:p>
            <a:pPr algn="just">
              <a:lnSpc>
                <a:spcPct val="150000"/>
              </a:lnSpc>
            </a:pPr>
            <a:r>
              <a:rPr lang="en-IN" sz="2000" dirty="0">
                <a:latin typeface="Times New Roman" panose="02020603050405020304" pitchFamily="18" charset="0"/>
                <a:cs typeface="Times New Roman" panose="02020603050405020304" pitchFamily="18" charset="0"/>
              </a:rPr>
              <a:t>Server-Side Applications.</a:t>
            </a:r>
          </a:p>
        </p:txBody>
      </p:sp>
      <p:grpSp>
        <p:nvGrpSpPr>
          <p:cNvPr id="6" name="Group 5">
            <a:extLst>
              <a:ext uri="{FF2B5EF4-FFF2-40B4-BE49-F238E27FC236}">
                <a16:creationId xmlns:a16="http://schemas.microsoft.com/office/drawing/2014/main" id="{502FADF8-7E5E-14F1-2E23-07B4715A7576}"/>
              </a:ext>
            </a:extLst>
          </p:cNvPr>
          <p:cNvGrpSpPr/>
          <p:nvPr/>
        </p:nvGrpSpPr>
        <p:grpSpPr>
          <a:xfrm>
            <a:off x="5847907" y="1136445"/>
            <a:ext cx="5544765" cy="4562605"/>
            <a:chOff x="4490208" y="243069"/>
            <a:chExt cx="7678642" cy="6557224"/>
          </a:xfrm>
        </p:grpSpPr>
        <p:pic>
          <p:nvPicPr>
            <p:cNvPr id="3076" name="Picture 4" descr="What is Java? A Beginner's Guide to Java and its Evolution | Edureka">
              <a:extLst>
                <a:ext uri="{FF2B5EF4-FFF2-40B4-BE49-F238E27FC236}">
                  <a16:creationId xmlns:a16="http://schemas.microsoft.com/office/drawing/2014/main" id="{B113FA07-E3A4-5F10-3D6C-CBCD41DE8C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90208" y="243069"/>
              <a:ext cx="7678642" cy="65572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60976B8-C76D-6AF1-EAA4-4C98A389D5F1}"/>
                </a:ext>
              </a:extLst>
            </p:cNvPr>
            <p:cNvSpPr/>
            <p:nvPr/>
          </p:nvSpPr>
          <p:spPr>
            <a:xfrm>
              <a:off x="10706582" y="358815"/>
              <a:ext cx="1331089" cy="5440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67467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Real-World Main Uses Of Java For Developers In 2023">
            <a:extLst>
              <a:ext uri="{FF2B5EF4-FFF2-40B4-BE49-F238E27FC236}">
                <a16:creationId xmlns:a16="http://schemas.microsoft.com/office/drawing/2014/main" id="{41C258C4-7241-4DB8-069B-AF92C831BAC1}"/>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9815" b="11287"/>
          <a:stretch/>
        </p:blipFill>
        <p:spPr bwMode="auto">
          <a:xfrm>
            <a:off x="1778000" y="1000125"/>
            <a:ext cx="8636000" cy="48577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1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0C58-0827-40DE-6F68-E692FB3CB507}"/>
              </a:ext>
            </a:extLst>
          </p:cNvPr>
          <p:cNvSpPr>
            <a:spLocks noGrp="1"/>
          </p:cNvSpPr>
          <p:nvPr>
            <p:ph type="title" idx="4294967295"/>
          </p:nvPr>
        </p:nvSpPr>
        <p:spPr>
          <a:xfrm>
            <a:off x="0" y="171450"/>
            <a:ext cx="2840038" cy="2370138"/>
          </a:xfrm>
        </p:spPr>
        <p:txBody>
          <a:bodyPr vert="horz" lIns="91440" tIns="45720" rIns="91440" bIns="45720" rtlCol="0" anchor="ctr">
            <a:normAutofit/>
          </a:bodyPr>
          <a:lstStyle/>
          <a:p>
            <a:r>
              <a:rPr lang="en-US" sz="3200" kern="1200">
                <a:solidFill>
                  <a:srgbClr val="FFFFFF"/>
                </a:solidFill>
                <a:latin typeface="+mj-lt"/>
                <a:ea typeface="+mj-ea"/>
                <a:cs typeface="+mj-cs"/>
              </a:rPr>
              <a:t>Java Byte Code</a:t>
            </a:r>
          </a:p>
        </p:txBody>
      </p:sp>
      <p:pic>
        <p:nvPicPr>
          <p:cNvPr id="5124" name="Picture 4" descr="Java Architecture &amp; How Java Works">
            <a:extLst>
              <a:ext uri="{FF2B5EF4-FFF2-40B4-BE49-F238E27FC236}">
                <a16:creationId xmlns:a16="http://schemas.microsoft.com/office/drawing/2014/main" id="{108B0EE1-3662-69AF-A63F-EED9A9A32B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32074" y="917914"/>
            <a:ext cx="7527851" cy="478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338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B125-1A0E-554F-A44C-A99AE62BB8A4}"/>
              </a:ext>
            </a:extLst>
          </p:cNvPr>
          <p:cNvSpPr>
            <a:spLocks noGrp="1"/>
          </p:cNvSpPr>
          <p:nvPr>
            <p:ph type="title" idx="4294967295"/>
          </p:nvPr>
        </p:nvSpPr>
        <p:spPr>
          <a:xfrm>
            <a:off x="425302" y="970738"/>
            <a:ext cx="10515600" cy="623888"/>
          </a:xfrm>
        </p:spPr>
        <p:txBody>
          <a:bodyPr>
            <a:normAutofit fontScale="90000"/>
          </a:bodyPr>
          <a:lstStyle/>
          <a:p>
            <a:r>
              <a:rPr lang="en-IN" sz="4000" dirty="0">
                <a:solidFill>
                  <a:srgbClr val="0070C0"/>
                </a:solidFill>
                <a:latin typeface="Times New Roman" panose="02020603050405020304" pitchFamily="18" charset="0"/>
                <a:cs typeface="Times New Roman" panose="02020603050405020304" pitchFamily="18" charset="0"/>
              </a:rPr>
              <a:t>Continue . . .  </a:t>
            </a:r>
          </a:p>
        </p:txBody>
      </p:sp>
      <p:sp>
        <p:nvSpPr>
          <p:cNvPr id="3" name="Content Placeholder 2">
            <a:extLst>
              <a:ext uri="{FF2B5EF4-FFF2-40B4-BE49-F238E27FC236}">
                <a16:creationId xmlns:a16="http://schemas.microsoft.com/office/drawing/2014/main" id="{F15DFF48-8612-680E-43C1-433B96AADD27}"/>
              </a:ext>
            </a:extLst>
          </p:cNvPr>
          <p:cNvSpPr>
            <a:spLocks noGrp="1"/>
          </p:cNvSpPr>
          <p:nvPr>
            <p:ph idx="4294967295"/>
          </p:nvPr>
        </p:nvSpPr>
        <p:spPr>
          <a:xfrm>
            <a:off x="1188354" y="1698330"/>
            <a:ext cx="9848241" cy="4086225"/>
          </a:xfrm>
        </p:spPr>
        <p:txBody>
          <a:bodyPr>
            <a:normAutofit lnSpcReduction="10000"/>
          </a:bodyPr>
          <a:lstStyle/>
          <a:p>
            <a:pPr algn="just">
              <a:lnSpc>
                <a:spcPct val="150000"/>
              </a:lnSpc>
            </a:pPr>
            <a:r>
              <a:rPr lang="en-IN" sz="2000" b="1" dirty="0">
                <a:solidFill>
                  <a:srgbClr val="002060"/>
                </a:solidFill>
                <a:latin typeface="Times New Roman" panose="02020603050405020304" pitchFamily="18" charset="0"/>
                <a:cs typeface="Times New Roman" panose="02020603050405020304" pitchFamily="18" charset="0"/>
              </a:rPr>
              <a:t>Java bytecode </a:t>
            </a:r>
            <a:r>
              <a:rPr lang="en-IN" sz="2000" dirty="0">
                <a:latin typeface="Times New Roman" panose="02020603050405020304" pitchFamily="18" charset="0"/>
                <a:cs typeface="Times New Roman" panose="02020603050405020304" pitchFamily="18" charset="0"/>
              </a:rPr>
              <a:t>refers to the </a:t>
            </a:r>
            <a:r>
              <a:rPr lang="en-IN" sz="2000" b="1" dirty="0">
                <a:solidFill>
                  <a:srgbClr val="FF0000"/>
                </a:solidFill>
                <a:latin typeface="Times New Roman" panose="02020603050405020304" pitchFamily="18" charset="0"/>
                <a:cs typeface="Times New Roman" panose="02020603050405020304" pitchFamily="18" charset="0"/>
              </a:rPr>
              <a:t>binary</a:t>
            </a:r>
            <a:r>
              <a:rPr lang="en-IN" sz="2000" dirty="0">
                <a:latin typeface="Times New Roman" panose="02020603050405020304" pitchFamily="18" charset="0"/>
                <a:cs typeface="Times New Roman" panose="02020603050405020304" pitchFamily="18" charset="0"/>
              </a:rPr>
              <a:t> format of the compiled Java source code. </a:t>
            </a:r>
          </a:p>
          <a:p>
            <a:pPr algn="just">
              <a:lnSpc>
                <a:spcPct val="150000"/>
              </a:lnSpc>
            </a:pPr>
            <a:r>
              <a:rPr lang="en-IN" sz="2000" dirty="0">
                <a:latin typeface="Times New Roman" panose="02020603050405020304" pitchFamily="18" charset="0"/>
                <a:cs typeface="Times New Roman" panose="02020603050405020304" pitchFamily="18" charset="0"/>
              </a:rPr>
              <a:t>When you write Java code, it is first compiled into bytecode before it can be executed by the Java Virtual Machine (JVM). </a:t>
            </a:r>
          </a:p>
          <a:p>
            <a:pPr marL="0" indent="0" algn="just">
              <a:lnSpc>
                <a:spcPct val="150000"/>
              </a:lnSpc>
              <a:buNone/>
            </a:pPr>
            <a:r>
              <a:rPr lang="en-IN" sz="2000" b="1" i="1" dirty="0">
                <a:solidFill>
                  <a:srgbClr val="0070C0"/>
                </a:solidFill>
                <a:effectLst/>
                <a:latin typeface="Times New Roman" panose="02020603050405020304" pitchFamily="18" charset="0"/>
                <a:cs typeface="Times New Roman" panose="02020603050405020304" pitchFamily="18" charset="0"/>
              </a:rPr>
              <a:t>Here are some key points about Java bytecode:</a:t>
            </a:r>
            <a:endParaRPr lang="en-IN" sz="2000" b="1" i="1" dirty="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IN" sz="2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Intermediate Representation</a:t>
            </a:r>
            <a:r>
              <a:rPr lang="en-IN" sz="2000" dirty="0">
                <a:solidFill>
                  <a:srgbClr val="FF0000"/>
                </a:solidFill>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Java bytecode serves as an intermediate representation between the </a:t>
            </a:r>
            <a:r>
              <a:rPr lang="en-IN" sz="2000" b="1" dirty="0">
                <a:solidFill>
                  <a:schemeClr val="accent2"/>
                </a:solidFill>
                <a:latin typeface="Times New Roman" panose="02020603050405020304" pitchFamily="18" charset="0"/>
                <a:cs typeface="Times New Roman" panose="02020603050405020304" pitchFamily="18" charset="0"/>
              </a:rPr>
              <a:t>high-level Java source code </a:t>
            </a:r>
            <a:r>
              <a:rPr lang="en-IN" sz="2000" dirty="0">
                <a:latin typeface="Times New Roman" panose="02020603050405020304" pitchFamily="18" charset="0"/>
                <a:cs typeface="Times New Roman" panose="02020603050405020304" pitchFamily="18" charset="0"/>
              </a:rPr>
              <a:t>and the </a:t>
            </a:r>
            <a:r>
              <a:rPr lang="en-IN" sz="2000" b="1" dirty="0">
                <a:solidFill>
                  <a:srgbClr val="7030A0"/>
                </a:solidFill>
                <a:latin typeface="Times New Roman" panose="02020603050405020304" pitchFamily="18" charset="0"/>
                <a:cs typeface="Times New Roman" panose="02020603050405020304" pitchFamily="18" charset="0"/>
              </a:rPr>
              <a:t>low-level machine code</a:t>
            </a:r>
            <a:r>
              <a:rPr lang="en-IN" sz="2000" dirty="0">
                <a:latin typeface="Times New Roman" panose="02020603050405020304" pitchFamily="18" charset="0"/>
                <a:cs typeface="Times New Roman" panose="02020603050405020304" pitchFamily="18" charset="0"/>
              </a:rPr>
              <a:t>.</a:t>
            </a:r>
          </a:p>
          <a:p>
            <a:pPr algn="just">
              <a:lnSpc>
                <a:spcPct val="150000"/>
              </a:lnSpc>
            </a:pPr>
            <a:r>
              <a:rPr lang="en-IN" sz="2000" dirty="0">
                <a:latin typeface="Times New Roman" panose="02020603050405020304" pitchFamily="18" charset="0"/>
                <a:cs typeface="Times New Roman" panose="02020603050405020304" pitchFamily="18" charset="0"/>
              </a:rPr>
              <a:t>It is a platform-independent format that can be executed on any system with a compatible JVM.</a:t>
            </a:r>
          </a:p>
        </p:txBody>
      </p:sp>
    </p:spTree>
    <p:extLst>
      <p:ext uri="{BB962C8B-B14F-4D97-AF65-F5344CB8AC3E}">
        <p14:creationId xmlns:p14="http://schemas.microsoft.com/office/powerpoint/2010/main" val="1725768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6D5155-77FE-9FFC-FE59-DFC9F9652494}"/>
              </a:ext>
            </a:extLst>
          </p:cNvPr>
          <p:cNvSpPr>
            <a:spLocks noGrp="1"/>
          </p:cNvSpPr>
          <p:nvPr>
            <p:ph idx="4294967295"/>
          </p:nvPr>
        </p:nvSpPr>
        <p:spPr>
          <a:xfrm>
            <a:off x="912628" y="1665497"/>
            <a:ext cx="10230293" cy="2406650"/>
          </a:xfrm>
        </p:spPr>
        <p:txBody>
          <a:bodyPr>
            <a:normAutofit/>
          </a:bodyPr>
          <a:lstStyle/>
          <a:p>
            <a:pPr marL="0" indent="0" algn="just">
              <a:lnSpc>
                <a:spcPct val="150000"/>
              </a:lnSpc>
              <a:buNone/>
            </a:pPr>
            <a:r>
              <a:rPr lang="en-IN" sz="2400" b="1" i="1" dirty="0">
                <a:solidFill>
                  <a:srgbClr val="FF0000"/>
                </a:solidFill>
                <a:latin typeface="Times New Roman" panose="02020603050405020304" pitchFamily="18" charset="0"/>
                <a:cs typeface="Times New Roman" panose="02020603050405020304" pitchFamily="18" charset="0"/>
              </a:rPr>
              <a:t>Generated by Java Compiler</a:t>
            </a:r>
            <a:r>
              <a:rPr lang="en-IN" sz="2400" i="1" dirty="0">
                <a:solidFill>
                  <a:srgbClr val="FF0000"/>
                </a:solidFill>
                <a:latin typeface="Times New Roman" panose="02020603050405020304" pitchFamily="18" charset="0"/>
                <a:cs typeface="Times New Roman" panose="02020603050405020304" pitchFamily="18" charset="0"/>
              </a:rPr>
              <a:t>: </a:t>
            </a:r>
          </a:p>
          <a:p>
            <a:pPr lvl="1" algn="just">
              <a:lnSpc>
                <a:spcPct val="150000"/>
              </a:lnSpc>
            </a:pPr>
            <a:r>
              <a:rPr lang="en-IN" dirty="0">
                <a:latin typeface="Times New Roman" panose="02020603050405020304" pitchFamily="18" charset="0"/>
                <a:cs typeface="Times New Roman" panose="02020603050405020304" pitchFamily="18" charset="0"/>
              </a:rPr>
              <a:t>The Java compiler (javac) translates the Java source code into bytecode. </a:t>
            </a:r>
          </a:p>
          <a:p>
            <a:pPr lvl="1" algn="just">
              <a:lnSpc>
                <a:spcPct val="150000"/>
              </a:lnSpc>
            </a:pPr>
            <a:r>
              <a:rPr lang="en-IN" dirty="0">
                <a:latin typeface="Times New Roman" panose="02020603050405020304" pitchFamily="18" charset="0"/>
                <a:cs typeface="Times New Roman" panose="02020603050405020304" pitchFamily="18" charset="0"/>
              </a:rPr>
              <a:t>This process involves lexical analysis, syntax parsing, and semantic analysis to ensure the code is valid and follows the Java language rules.</a:t>
            </a:r>
          </a:p>
        </p:txBody>
      </p:sp>
      <p:pic>
        <p:nvPicPr>
          <p:cNvPr id="7170" name="Picture 2" descr="250+ Compiler Stock Photos, Pictures &amp; Royalty-Free Images - iStock">
            <a:extLst>
              <a:ext uri="{FF2B5EF4-FFF2-40B4-BE49-F238E27FC236}">
                <a16:creationId xmlns:a16="http://schemas.microsoft.com/office/drawing/2014/main" id="{CE8C1623-514C-9451-D1F9-4BC887F9D9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31" t="8174" r="6776" b="12010"/>
          <a:stretch/>
        </p:blipFill>
        <p:spPr bwMode="auto">
          <a:xfrm>
            <a:off x="9314121" y="4033431"/>
            <a:ext cx="2338222" cy="212814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8B884CE2-CC2B-28F7-490D-C55365689079}"/>
              </a:ext>
            </a:extLst>
          </p:cNvPr>
          <p:cNvSpPr txBox="1">
            <a:spLocks/>
          </p:cNvSpPr>
          <p:nvPr/>
        </p:nvSpPr>
        <p:spPr>
          <a:xfrm>
            <a:off x="425302" y="970738"/>
            <a:ext cx="10515600" cy="6238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solidFill>
                  <a:srgbClr val="0070C0"/>
                </a:solidFill>
                <a:latin typeface="Times New Roman" panose="02020603050405020304" pitchFamily="18" charset="0"/>
                <a:cs typeface="Times New Roman" panose="02020603050405020304" pitchFamily="18" charset="0"/>
              </a:rPr>
              <a:t>Continue . . .  </a:t>
            </a:r>
          </a:p>
        </p:txBody>
      </p:sp>
    </p:spTree>
    <p:extLst>
      <p:ext uri="{BB962C8B-B14F-4D97-AF65-F5344CB8AC3E}">
        <p14:creationId xmlns:p14="http://schemas.microsoft.com/office/powerpoint/2010/main" val="4127683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068BF-5B0F-AF5D-9236-2BB7824843F2}"/>
              </a:ext>
            </a:extLst>
          </p:cNvPr>
          <p:cNvSpPr>
            <a:spLocks noGrp="1"/>
          </p:cNvSpPr>
          <p:nvPr>
            <p:ph idx="4294967295"/>
          </p:nvPr>
        </p:nvSpPr>
        <p:spPr>
          <a:xfrm>
            <a:off x="838200" y="1594626"/>
            <a:ext cx="10336619" cy="4625421"/>
          </a:xfrm>
        </p:spPr>
        <p:txBody>
          <a:bodyPr>
            <a:normAutofit/>
          </a:bodyPr>
          <a:lstStyle/>
          <a:p>
            <a:pPr marL="0" indent="0" algn="just">
              <a:lnSpc>
                <a:spcPct val="150000"/>
              </a:lnSpc>
              <a:buNone/>
            </a:pPr>
            <a:r>
              <a:rPr lang="en-IN" sz="2400" b="1" i="1" dirty="0">
                <a:solidFill>
                  <a:srgbClr val="FF0000"/>
                </a:solidFill>
                <a:latin typeface="Times New Roman" panose="02020603050405020304" pitchFamily="18" charset="0"/>
                <a:cs typeface="Times New Roman" panose="02020603050405020304" pitchFamily="18" charset="0"/>
              </a:rPr>
              <a:t>Bytecode Instructions</a:t>
            </a:r>
            <a:r>
              <a:rPr lang="en-IN" sz="2400" i="1" dirty="0">
                <a:solidFill>
                  <a:srgbClr val="FF0000"/>
                </a:solidFill>
                <a:latin typeface="Times New Roman" panose="02020603050405020304" pitchFamily="18" charset="0"/>
                <a:cs typeface="Times New Roman" panose="02020603050405020304" pitchFamily="18" charset="0"/>
              </a:rPr>
              <a:t>: </a:t>
            </a:r>
          </a:p>
          <a:p>
            <a:pPr lvl="1" algn="just">
              <a:lnSpc>
                <a:spcPct val="150000"/>
              </a:lnSpc>
            </a:pPr>
            <a:r>
              <a:rPr lang="en-IN" dirty="0">
                <a:latin typeface="Times New Roman" panose="02020603050405020304" pitchFamily="18" charset="0"/>
                <a:cs typeface="Times New Roman" panose="02020603050405020304" pitchFamily="18" charset="0"/>
              </a:rPr>
              <a:t>Java bytecode consists of a set of instructions that the JVM understands and can execute. </a:t>
            </a:r>
          </a:p>
          <a:p>
            <a:pPr lvl="1" algn="just">
              <a:lnSpc>
                <a:spcPct val="150000"/>
              </a:lnSpc>
            </a:pPr>
            <a:r>
              <a:rPr lang="en-IN" dirty="0">
                <a:latin typeface="Times New Roman" panose="02020603050405020304" pitchFamily="18" charset="0"/>
                <a:cs typeface="Times New Roman" panose="02020603050405020304" pitchFamily="18" charset="0"/>
              </a:rPr>
              <a:t>These instructions are typically compact and optimized for efficient execution. </a:t>
            </a:r>
          </a:p>
          <a:p>
            <a:pPr lvl="1" algn="just">
              <a:lnSpc>
                <a:spcPct val="150000"/>
              </a:lnSpc>
            </a:pPr>
            <a:r>
              <a:rPr lang="en-IN" dirty="0">
                <a:latin typeface="Times New Roman" panose="02020603050405020304" pitchFamily="18" charset="0"/>
                <a:cs typeface="Times New Roman" panose="02020603050405020304" pitchFamily="18" charset="0"/>
              </a:rPr>
              <a:t>Examples of bytecode instructions include loading values onto the stack, performing arithmetic operations, method invocation, and control flow instructions like branching and looping.</a:t>
            </a:r>
          </a:p>
        </p:txBody>
      </p:sp>
      <p:pic>
        <p:nvPicPr>
          <p:cNvPr id="8194" name="Picture 2" descr="An introduction to Python bytecode | Opensource.com">
            <a:extLst>
              <a:ext uri="{FF2B5EF4-FFF2-40B4-BE49-F238E27FC236}">
                <a16:creationId xmlns:a16="http://schemas.microsoft.com/office/drawing/2014/main" id="{D9309677-1ADF-FCFB-FEB6-082507B1B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373" y="233043"/>
            <a:ext cx="3239386" cy="181904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DCD2187-8AAA-AF49-5C1A-25201D118C31}"/>
              </a:ext>
            </a:extLst>
          </p:cNvPr>
          <p:cNvSpPr txBox="1">
            <a:spLocks/>
          </p:cNvSpPr>
          <p:nvPr/>
        </p:nvSpPr>
        <p:spPr>
          <a:xfrm>
            <a:off x="435935" y="970738"/>
            <a:ext cx="10515600" cy="6238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solidFill>
                  <a:srgbClr val="0070C0"/>
                </a:solidFill>
                <a:latin typeface="Times New Roman" panose="02020603050405020304" pitchFamily="18" charset="0"/>
                <a:cs typeface="Times New Roman" panose="02020603050405020304" pitchFamily="18" charset="0"/>
              </a:rPr>
              <a:t>Continue . . .  </a:t>
            </a:r>
          </a:p>
        </p:txBody>
      </p:sp>
    </p:spTree>
    <p:extLst>
      <p:ext uri="{BB962C8B-B14F-4D97-AF65-F5344CB8AC3E}">
        <p14:creationId xmlns:p14="http://schemas.microsoft.com/office/powerpoint/2010/main" val="3669012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DC84B-1102-7A4F-F277-F52B48DDCD4E}"/>
              </a:ext>
            </a:extLst>
          </p:cNvPr>
          <p:cNvSpPr>
            <a:spLocks noGrp="1"/>
          </p:cNvSpPr>
          <p:nvPr>
            <p:ph type="title"/>
          </p:nvPr>
        </p:nvSpPr>
        <p:spPr>
          <a:xfrm>
            <a:off x="2548693" y="144685"/>
            <a:ext cx="6037459" cy="726402"/>
          </a:xfrm>
        </p:spPr>
        <p:txBody>
          <a:bodyPr>
            <a:normAutofit fontScale="90000"/>
          </a:bodyPr>
          <a:lstStyle/>
          <a:p>
            <a:pPr algn="ctr">
              <a:lnSpc>
                <a:spcPct val="100000"/>
              </a:lnSpc>
            </a:pPr>
            <a:r>
              <a:rPr lang="en-IN" sz="4900" b="1" i="1" dirty="0">
                <a:solidFill>
                  <a:srgbClr val="0070C0"/>
                </a:solidFill>
                <a:latin typeface="Times New Roman" panose="02020603050405020304" pitchFamily="18" charset="0"/>
                <a:cs typeface="Times New Roman" panose="02020603050405020304" pitchFamily="18" charset="0"/>
              </a:rPr>
              <a:t>Index</a:t>
            </a:r>
            <a:r>
              <a:rPr lang="en-IN" sz="4800" b="1" dirty="0">
                <a:solidFill>
                  <a:schemeClr val="accent2">
                    <a:lumMod val="75000"/>
                  </a:schemeClr>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9A94DF8C-8FC7-885A-C5A6-845FE869869D}"/>
              </a:ext>
            </a:extLst>
          </p:cNvPr>
          <p:cNvSpPr>
            <a:spLocks noGrp="1"/>
          </p:cNvSpPr>
          <p:nvPr>
            <p:ph idx="1"/>
          </p:nvPr>
        </p:nvSpPr>
        <p:spPr>
          <a:xfrm>
            <a:off x="976422" y="722231"/>
            <a:ext cx="4729223" cy="4380019"/>
          </a:xfrm>
        </p:spPr>
        <p:txBody>
          <a:bodyPr>
            <a:noAutofit/>
          </a:bodyPr>
          <a:lstStyle/>
          <a:p>
            <a:pPr>
              <a:lnSpc>
                <a:spcPct val="150000"/>
              </a:lnSpc>
            </a:pPr>
            <a:r>
              <a:rPr lang="en-IN" sz="1700" b="1" dirty="0">
                <a:latin typeface="Times New Roman" panose="02020603050405020304" pitchFamily="18" charset="0"/>
                <a:cs typeface="Times New Roman" panose="02020603050405020304" pitchFamily="18" charset="0"/>
              </a:rPr>
              <a:t>History of Java</a:t>
            </a:r>
          </a:p>
          <a:p>
            <a:pPr>
              <a:lnSpc>
                <a:spcPct val="150000"/>
              </a:lnSpc>
            </a:pPr>
            <a:r>
              <a:rPr lang="en-IN" sz="1700" b="1" dirty="0">
                <a:latin typeface="Times New Roman" panose="02020603050405020304" pitchFamily="18" charset="0"/>
                <a:cs typeface="Times New Roman" panose="02020603050405020304" pitchFamily="18" charset="0"/>
              </a:rPr>
              <a:t>Byte code and JVM</a:t>
            </a:r>
          </a:p>
          <a:p>
            <a:pPr>
              <a:lnSpc>
                <a:spcPct val="150000"/>
              </a:lnSpc>
            </a:pPr>
            <a:r>
              <a:rPr lang="en-IN" sz="1700" b="1" dirty="0">
                <a:latin typeface="Times New Roman" panose="02020603050405020304" pitchFamily="18" charset="0"/>
                <a:cs typeface="Times New Roman" panose="02020603050405020304" pitchFamily="18" charset="0"/>
              </a:rPr>
              <a:t>Java buzzwords</a:t>
            </a:r>
          </a:p>
          <a:p>
            <a:pPr>
              <a:lnSpc>
                <a:spcPct val="150000"/>
              </a:lnSpc>
            </a:pPr>
            <a:r>
              <a:rPr lang="en-IN" sz="1700" b="1" dirty="0">
                <a:latin typeface="Times New Roman" panose="02020603050405020304" pitchFamily="18" charset="0"/>
                <a:cs typeface="Times New Roman" panose="02020603050405020304" pitchFamily="18" charset="0"/>
              </a:rPr>
              <a:t>OOP principles</a:t>
            </a:r>
          </a:p>
          <a:p>
            <a:pPr>
              <a:lnSpc>
                <a:spcPct val="150000"/>
              </a:lnSpc>
            </a:pPr>
            <a:r>
              <a:rPr lang="en-IN" sz="1700" b="1" dirty="0">
                <a:latin typeface="Times New Roman" panose="02020603050405020304" pitchFamily="18" charset="0"/>
                <a:cs typeface="Times New Roman" panose="02020603050405020304" pitchFamily="18" charset="0"/>
              </a:rPr>
              <a:t>Data types</a:t>
            </a:r>
          </a:p>
          <a:p>
            <a:pPr>
              <a:lnSpc>
                <a:spcPct val="150000"/>
              </a:lnSpc>
            </a:pPr>
            <a:r>
              <a:rPr lang="en-IN" sz="1700" b="1" dirty="0">
                <a:latin typeface="Times New Roman" panose="02020603050405020304" pitchFamily="18" charset="0"/>
                <a:cs typeface="Times New Roman" panose="02020603050405020304" pitchFamily="18" charset="0"/>
              </a:rPr>
              <a:t>Variables</a:t>
            </a:r>
          </a:p>
          <a:p>
            <a:pPr>
              <a:lnSpc>
                <a:spcPct val="150000"/>
              </a:lnSpc>
            </a:pPr>
            <a:r>
              <a:rPr lang="en-IN" sz="1700" b="1" dirty="0">
                <a:latin typeface="Times New Roman" panose="02020603050405020304" pitchFamily="18" charset="0"/>
                <a:cs typeface="Times New Roman" panose="02020603050405020304" pitchFamily="18" charset="0"/>
              </a:rPr>
              <a:t>Scope of variables</a:t>
            </a:r>
          </a:p>
          <a:p>
            <a:pPr>
              <a:lnSpc>
                <a:spcPct val="150000"/>
              </a:lnSpc>
            </a:pPr>
            <a:r>
              <a:rPr lang="en-IN" sz="1700" b="1" dirty="0">
                <a:latin typeface="Times New Roman" panose="02020603050405020304" pitchFamily="18" charset="0"/>
                <a:cs typeface="Times New Roman" panose="02020603050405020304" pitchFamily="18" charset="0"/>
              </a:rPr>
              <a:t>Operators</a:t>
            </a:r>
          </a:p>
          <a:p>
            <a:pPr>
              <a:lnSpc>
                <a:spcPct val="150000"/>
              </a:lnSpc>
            </a:pPr>
            <a:r>
              <a:rPr lang="en-IN" sz="1700" b="1" dirty="0">
                <a:latin typeface="Times New Roman" panose="02020603050405020304" pitchFamily="18" charset="0"/>
                <a:cs typeface="Times New Roman" panose="02020603050405020304" pitchFamily="18" charset="0"/>
              </a:rPr>
              <a:t>Control statements</a:t>
            </a:r>
          </a:p>
          <a:p>
            <a:pPr>
              <a:lnSpc>
                <a:spcPct val="150000"/>
              </a:lnSpc>
            </a:pPr>
            <a:r>
              <a:rPr lang="en-IN" sz="1700" b="1" dirty="0">
                <a:latin typeface="Times New Roman" panose="02020603050405020304" pitchFamily="18" charset="0"/>
                <a:cs typeface="Times New Roman" panose="02020603050405020304" pitchFamily="18" charset="0"/>
              </a:rPr>
              <a:t>Type conversion and casting</a:t>
            </a:r>
          </a:p>
          <a:p>
            <a:pPr>
              <a:lnSpc>
                <a:spcPct val="150000"/>
              </a:lnSpc>
            </a:pPr>
            <a:r>
              <a:rPr lang="en-IN" sz="1700" b="1" dirty="0">
                <a:latin typeface="Times New Roman" panose="02020603050405020304" pitchFamily="18" charset="0"/>
                <a:cs typeface="Times New Roman" panose="02020603050405020304" pitchFamily="18" charset="0"/>
              </a:rPr>
              <a:t>Arrays</a:t>
            </a:r>
          </a:p>
        </p:txBody>
      </p:sp>
      <p:pic>
        <p:nvPicPr>
          <p:cNvPr id="5" name="Picture 4" descr="Computer script on a screen">
            <a:extLst>
              <a:ext uri="{FF2B5EF4-FFF2-40B4-BE49-F238E27FC236}">
                <a16:creationId xmlns:a16="http://schemas.microsoft.com/office/drawing/2014/main" id="{A117FD3D-A887-8DCF-DAD5-8E8FC449A5E0}"/>
              </a:ext>
            </a:extLst>
          </p:cNvPr>
          <p:cNvPicPr>
            <a:picLocks noChangeAspect="1"/>
          </p:cNvPicPr>
          <p:nvPr/>
        </p:nvPicPr>
        <p:blipFill rotWithShape="1">
          <a:blip r:embed="rId2"/>
          <a:srcRect l="769" r="41194" b="-1"/>
          <a:stretch/>
        </p:blipFill>
        <p:spPr>
          <a:xfrm>
            <a:off x="7178003" y="969710"/>
            <a:ext cx="4438005" cy="5104292"/>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 name="Picture 3" descr="Person writing on a notepad">
            <a:extLst>
              <a:ext uri="{FF2B5EF4-FFF2-40B4-BE49-F238E27FC236}">
                <a16:creationId xmlns:a16="http://schemas.microsoft.com/office/drawing/2014/main" id="{9007D1BC-DD9D-8096-B388-6E72B81E132D}"/>
              </a:ext>
            </a:extLst>
          </p:cNvPr>
          <p:cNvPicPr>
            <a:picLocks noChangeAspect="1"/>
          </p:cNvPicPr>
          <p:nvPr/>
        </p:nvPicPr>
        <p:blipFill rotWithShape="1">
          <a:blip r:embed="rId3"/>
          <a:srcRect l="19240" r="11855"/>
          <a:stretch/>
        </p:blipFill>
        <p:spPr>
          <a:xfrm>
            <a:off x="7178003" y="969711"/>
            <a:ext cx="4438005" cy="510429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6007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8FAB81-7C74-C593-A765-A00E6CEDB8A5}"/>
              </a:ext>
            </a:extLst>
          </p:cNvPr>
          <p:cNvSpPr>
            <a:spLocks noGrp="1"/>
          </p:cNvSpPr>
          <p:nvPr>
            <p:ph idx="4294967295"/>
          </p:nvPr>
        </p:nvSpPr>
        <p:spPr>
          <a:xfrm>
            <a:off x="838200" y="1708667"/>
            <a:ext cx="10379149" cy="4436952"/>
          </a:xfrm>
        </p:spPr>
        <p:txBody>
          <a:bodyPr>
            <a:normAutofit lnSpcReduction="10000"/>
          </a:bodyPr>
          <a:lstStyle/>
          <a:p>
            <a:pPr marL="0" indent="0">
              <a:lnSpc>
                <a:spcPct val="150000"/>
              </a:lnSpc>
              <a:buNone/>
            </a:pPr>
            <a:r>
              <a:rPr lang="en-IN" sz="2400" b="1" i="1" dirty="0">
                <a:solidFill>
                  <a:srgbClr val="FF0000"/>
                </a:solidFill>
                <a:latin typeface="Times New Roman" panose="02020603050405020304" pitchFamily="18" charset="0"/>
                <a:cs typeface="Times New Roman" panose="02020603050405020304" pitchFamily="18" charset="0"/>
              </a:rPr>
              <a:t>Platform Independence</a:t>
            </a:r>
            <a:r>
              <a:rPr lang="en-IN" sz="2400" i="1" dirty="0">
                <a:solidFill>
                  <a:srgbClr val="FF0000"/>
                </a:solidFill>
                <a:latin typeface="Times New Roman" panose="02020603050405020304" pitchFamily="18" charset="0"/>
                <a:cs typeface="Times New Roman" panose="02020603050405020304" pitchFamily="18" charset="0"/>
              </a:rPr>
              <a:t>: </a:t>
            </a:r>
          </a:p>
          <a:p>
            <a:pPr lvl="1" algn="just">
              <a:lnSpc>
                <a:spcPct val="150000"/>
              </a:lnSpc>
            </a:pPr>
            <a:r>
              <a:rPr lang="en-IN" dirty="0">
                <a:latin typeface="Times New Roman" panose="02020603050405020304" pitchFamily="18" charset="0"/>
                <a:cs typeface="Times New Roman" panose="02020603050405020304" pitchFamily="18" charset="0"/>
              </a:rPr>
              <a:t>One of the significant advantages of Java bytecode is its platform independence. </a:t>
            </a:r>
          </a:p>
          <a:p>
            <a:pPr lvl="1" algn="just">
              <a:lnSpc>
                <a:spcPct val="150000"/>
              </a:lnSpc>
            </a:pPr>
            <a:r>
              <a:rPr lang="en-IN" dirty="0">
                <a:latin typeface="Times New Roman" panose="02020603050405020304" pitchFamily="18" charset="0"/>
                <a:cs typeface="Times New Roman" panose="02020603050405020304" pitchFamily="18" charset="0"/>
              </a:rPr>
              <a:t>Once the Java source code is compiled into bytecode, it can be executed on any platform that has a JVM installed. </a:t>
            </a:r>
          </a:p>
          <a:p>
            <a:pPr lvl="1" algn="just">
              <a:lnSpc>
                <a:spcPct val="150000"/>
              </a:lnSpc>
            </a:pPr>
            <a:r>
              <a:rPr lang="en-IN" dirty="0">
                <a:latin typeface="Times New Roman" panose="02020603050405020304" pitchFamily="18" charset="0"/>
                <a:cs typeface="Times New Roman" panose="02020603050405020304" pitchFamily="18" charset="0"/>
              </a:rPr>
              <a:t>This "</a:t>
            </a:r>
            <a:r>
              <a:rPr lang="en-IN" b="1" dirty="0">
                <a:solidFill>
                  <a:srgbClr val="00B050"/>
                </a:solidFill>
                <a:latin typeface="Times New Roman" panose="02020603050405020304" pitchFamily="18" charset="0"/>
                <a:cs typeface="Times New Roman" panose="02020603050405020304" pitchFamily="18" charset="0"/>
              </a:rPr>
              <a:t>Write Once, Run Anywhere</a:t>
            </a:r>
            <a:r>
              <a:rPr lang="en-IN" dirty="0">
                <a:latin typeface="Times New Roman" panose="02020603050405020304" pitchFamily="18" charset="0"/>
                <a:cs typeface="Times New Roman" panose="02020603050405020304" pitchFamily="18" charset="0"/>
              </a:rPr>
              <a:t>" feature allows Java applications to be portable and eliminates the need for recompilation for different operating systems.</a:t>
            </a:r>
          </a:p>
          <a:p>
            <a:endParaRPr lang="en-IN" dirty="0"/>
          </a:p>
        </p:txBody>
      </p:sp>
      <p:grpSp>
        <p:nvGrpSpPr>
          <p:cNvPr id="6" name="Group 5">
            <a:extLst>
              <a:ext uri="{FF2B5EF4-FFF2-40B4-BE49-F238E27FC236}">
                <a16:creationId xmlns:a16="http://schemas.microsoft.com/office/drawing/2014/main" id="{5EFB0982-2B82-29E2-709B-D7612A648F00}"/>
              </a:ext>
            </a:extLst>
          </p:cNvPr>
          <p:cNvGrpSpPr/>
          <p:nvPr/>
        </p:nvGrpSpPr>
        <p:grpSpPr>
          <a:xfrm>
            <a:off x="6351181" y="435403"/>
            <a:ext cx="3111796" cy="1637946"/>
            <a:chOff x="8357191" y="4440427"/>
            <a:chExt cx="3441584" cy="2324534"/>
          </a:xfrm>
        </p:grpSpPr>
        <p:pic>
          <p:nvPicPr>
            <p:cNvPr id="9218" name="Picture 2" descr="How Java is Platform Independent - YouTube">
              <a:extLst>
                <a:ext uri="{FF2B5EF4-FFF2-40B4-BE49-F238E27FC236}">
                  <a16:creationId xmlns:a16="http://schemas.microsoft.com/office/drawing/2014/main" id="{536280CA-FF05-0E59-97AF-E8183040D4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26" t="11983" r="30696" b="19961"/>
            <a:stretch/>
          </p:blipFill>
          <p:spPr bwMode="auto">
            <a:xfrm>
              <a:off x="8357191" y="4440427"/>
              <a:ext cx="3441584" cy="23245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DFF8B8A-630D-7C21-5B96-907CF222FBF7}"/>
                </a:ext>
              </a:extLst>
            </p:cNvPr>
            <p:cNvSpPr/>
            <p:nvPr/>
          </p:nvSpPr>
          <p:spPr>
            <a:xfrm>
              <a:off x="9482126" y="5617370"/>
              <a:ext cx="790805" cy="5738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B58861-EDE4-E793-5A97-C3908A0B2235}"/>
                </a:ext>
              </a:extLst>
            </p:cNvPr>
            <p:cNvSpPr/>
            <p:nvPr/>
          </p:nvSpPr>
          <p:spPr>
            <a:xfrm>
              <a:off x="9710119" y="5315751"/>
              <a:ext cx="735727" cy="5738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itle 1">
            <a:extLst>
              <a:ext uri="{FF2B5EF4-FFF2-40B4-BE49-F238E27FC236}">
                <a16:creationId xmlns:a16="http://schemas.microsoft.com/office/drawing/2014/main" id="{B24908D2-D4E9-4542-E6B7-9D7F69C3E119}"/>
              </a:ext>
            </a:extLst>
          </p:cNvPr>
          <p:cNvSpPr txBox="1">
            <a:spLocks/>
          </p:cNvSpPr>
          <p:nvPr/>
        </p:nvSpPr>
        <p:spPr>
          <a:xfrm>
            <a:off x="425302" y="970738"/>
            <a:ext cx="10515600" cy="6238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solidFill>
                  <a:srgbClr val="0070C0"/>
                </a:solidFill>
                <a:latin typeface="Times New Roman" panose="02020603050405020304" pitchFamily="18" charset="0"/>
                <a:cs typeface="Times New Roman" panose="02020603050405020304" pitchFamily="18" charset="0"/>
              </a:rPr>
              <a:t>Continue . . .  </a:t>
            </a:r>
          </a:p>
        </p:txBody>
      </p:sp>
    </p:spTree>
    <p:extLst>
      <p:ext uri="{BB962C8B-B14F-4D97-AF65-F5344CB8AC3E}">
        <p14:creationId xmlns:p14="http://schemas.microsoft.com/office/powerpoint/2010/main" val="2842120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38B14-002C-CC80-14DC-AEFBA872C261}"/>
              </a:ext>
            </a:extLst>
          </p:cNvPr>
          <p:cNvSpPr>
            <a:spLocks noGrp="1"/>
          </p:cNvSpPr>
          <p:nvPr>
            <p:ph idx="4294967295"/>
          </p:nvPr>
        </p:nvSpPr>
        <p:spPr>
          <a:xfrm>
            <a:off x="1028700" y="1835926"/>
            <a:ext cx="10134600" cy="3522662"/>
          </a:xfrm>
        </p:spPr>
        <p:txBody>
          <a:bodyPr>
            <a:normAutofit fontScale="92500" lnSpcReduction="10000"/>
          </a:bodyPr>
          <a:lstStyle/>
          <a:p>
            <a:pPr marL="0" indent="0" algn="just">
              <a:buNone/>
            </a:pPr>
            <a:r>
              <a:rPr lang="en-IN" sz="2400" b="1" i="1" dirty="0">
                <a:solidFill>
                  <a:srgbClr val="FF0000"/>
                </a:solidFill>
                <a:latin typeface="Times New Roman" panose="02020603050405020304" pitchFamily="18" charset="0"/>
                <a:cs typeface="Times New Roman" panose="02020603050405020304" pitchFamily="18" charset="0"/>
              </a:rPr>
              <a:t>JVM Execution</a:t>
            </a:r>
            <a:r>
              <a:rPr lang="en-IN" sz="2400" i="1" dirty="0">
                <a:solidFill>
                  <a:srgbClr val="FF0000"/>
                </a:solidFill>
                <a:latin typeface="Times New Roman" panose="02020603050405020304" pitchFamily="18" charset="0"/>
                <a:cs typeface="Times New Roman" panose="02020603050405020304" pitchFamily="18" charset="0"/>
              </a:rPr>
              <a:t>: </a:t>
            </a:r>
          </a:p>
          <a:p>
            <a:pPr algn="just">
              <a:lnSpc>
                <a:spcPct val="150000"/>
              </a:lnSpc>
            </a:pPr>
            <a:r>
              <a:rPr lang="en-IN" sz="2200" dirty="0">
                <a:latin typeface="Times New Roman" panose="02020603050405020304" pitchFamily="18" charset="0"/>
                <a:cs typeface="Times New Roman" panose="02020603050405020304" pitchFamily="18" charset="0"/>
              </a:rPr>
              <a:t>The JVM is responsible for interpreting and executing Java bytecode.</a:t>
            </a:r>
          </a:p>
          <a:p>
            <a:pPr algn="just">
              <a:lnSpc>
                <a:spcPct val="150000"/>
              </a:lnSpc>
            </a:pPr>
            <a:r>
              <a:rPr lang="en-IN" sz="2200" dirty="0">
                <a:latin typeface="Times New Roman" panose="02020603050405020304" pitchFamily="18" charset="0"/>
                <a:cs typeface="Times New Roman" panose="02020603050405020304" pitchFamily="18" charset="0"/>
              </a:rPr>
              <a:t>JVM Provides </a:t>
            </a:r>
            <a:r>
              <a:rPr lang="en-IN" sz="2200" b="1" dirty="0">
                <a:latin typeface="Times New Roman" panose="02020603050405020304" pitchFamily="18" charset="0"/>
                <a:cs typeface="Times New Roman" panose="02020603050405020304" pitchFamily="18" charset="0"/>
              </a:rPr>
              <a:t>runtime environment </a:t>
            </a:r>
            <a:r>
              <a:rPr lang="en-IN" sz="2200" dirty="0">
                <a:latin typeface="Times New Roman" panose="02020603050405020304" pitchFamily="18" charset="0"/>
                <a:cs typeface="Times New Roman" panose="02020603050405020304" pitchFamily="18" charset="0"/>
              </a:rPr>
              <a:t>for Java applications.</a:t>
            </a:r>
          </a:p>
          <a:p>
            <a:pPr algn="just">
              <a:lnSpc>
                <a:spcPct val="150000"/>
              </a:lnSpc>
            </a:pPr>
            <a:r>
              <a:rPr lang="en-IN" sz="2200" dirty="0">
                <a:latin typeface="Times New Roman" panose="02020603050405020304" pitchFamily="18" charset="0"/>
                <a:cs typeface="Times New Roman" panose="02020603050405020304" pitchFamily="18" charset="0"/>
              </a:rPr>
              <a:t>The JVM's bytecode interpreter reads the bytecode instructions and translates them into machine code instructions that can be understood by the underlying hardware. </a:t>
            </a:r>
          </a:p>
          <a:p>
            <a:pPr algn="just">
              <a:lnSpc>
                <a:spcPct val="150000"/>
              </a:lnSpc>
            </a:pPr>
            <a:r>
              <a:rPr lang="en-IN" sz="2200" dirty="0">
                <a:latin typeface="Times New Roman" panose="02020603050405020304" pitchFamily="18" charset="0"/>
                <a:cs typeface="Times New Roman" panose="02020603050405020304" pitchFamily="18" charset="0"/>
              </a:rPr>
              <a:t>In some cases, the JVM can also use Just-In-Time (JIT) compilation to dynamically translate bytecode into native machine code for better performance.</a:t>
            </a:r>
          </a:p>
        </p:txBody>
      </p:sp>
      <p:sp>
        <p:nvSpPr>
          <p:cNvPr id="4" name="Title 1">
            <a:extLst>
              <a:ext uri="{FF2B5EF4-FFF2-40B4-BE49-F238E27FC236}">
                <a16:creationId xmlns:a16="http://schemas.microsoft.com/office/drawing/2014/main" id="{2604A592-F276-6106-B0D8-B29E4079CFAE}"/>
              </a:ext>
            </a:extLst>
          </p:cNvPr>
          <p:cNvSpPr txBox="1">
            <a:spLocks/>
          </p:cNvSpPr>
          <p:nvPr/>
        </p:nvSpPr>
        <p:spPr>
          <a:xfrm>
            <a:off x="425302" y="970738"/>
            <a:ext cx="10515600" cy="6238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solidFill>
                  <a:srgbClr val="0070C0"/>
                </a:solidFill>
                <a:latin typeface="Times New Roman" panose="02020603050405020304" pitchFamily="18" charset="0"/>
                <a:cs typeface="Times New Roman" panose="02020603050405020304" pitchFamily="18" charset="0"/>
              </a:rPr>
              <a:t>Continue . . .  </a:t>
            </a:r>
          </a:p>
        </p:txBody>
      </p:sp>
    </p:spTree>
    <p:extLst>
      <p:ext uri="{BB962C8B-B14F-4D97-AF65-F5344CB8AC3E}">
        <p14:creationId xmlns:p14="http://schemas.microsoft.com/office/powerpoint/2010/main" val="295241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07F781-7BAB-891E-D528-DA03C353E28A}"/>
              </a:ext>
            </a:extLst>
          </p:cNvPr>
          <p:cNvSpPr txBox="1"/>
          <p:nvPr/>
        </p:nvSpPr>
        <p:spPr>
          <a:xfrm>
            <a:off x="1892596" y="822664"/>
            <a:ext cx="8016948" cy="4838312"/>
          </a:xfrm>
          <a:prstGeom prst="rect">
            <a:avLst/>
          </a:prstGeom>
          <a:noFill/>
        </p:spPr>
        <p:txBody>
          <a:bodyPr wrap="square">
            <a:spAutoFit/>
          </a:bodyPr>
          <a:lstStyle/>
          <a:p>
            <a:pPr marL="0" indent="0">
              <a:lnSpc>
                <a:spcPct val="150000"/>
              </a:lnSpc>
              <a:buNone/>
            </a:pPr>
            <a:r>
              <a:rPr lang="en-IN" sz="2400" b="1" i="1" dirty="0">
                <a:solidFill>
                  <a:srgbClr val="0070C0"/>
                </a:solidFill>
                <a:latin typeface="Times New Roman" panose="02020603050405020304" pitchFamily="18" charset="0"/>
                <a:cs typeface="Times New Roman" panose="02020603050405020304" pitchFamily="18" charset="0"/>
              </a:rPr>
              <a:t>JVM provides several services:</a:t>
            </a:r>
          </a:p>
          <a:p>
            <a:pPr marL="342900" indent="-34290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memory management</a:t>
            </a:r>
          </a:p>
          <a:p>
            <a:pPr marL="342900" indent="-34290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garbage collection</a:t>
            </a:r>
          </a:p>
          <a:p>
            <a:pPr marL="342900" indent="-34290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Security</a:t>
            </a:r>
          </a:p>
          <a:p>
            <a:pPr marL="342900" indent="-34290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class loading</a:t>
            </a:r>
          </a:p>
          <a:p>
            <a:pPr marL="342900" indent="-34290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optimizing the performance of JIT (just-in-time compilation).</a:t>
            </a:r>
          </a:p>
          <a:p>
            <a:pPr marL="0" indent="0">
              <a:lnSpc>
                <a:spcPct val="150000"/>
              </a:lnSpc>
              <a:buNone/>
            </a:pPr>
            <a:r>
              <a:rPr lang="en-IN" sz="2400" b="1" i="1" dirty="0">
                <a:solidFill>
                  <a:srgbClr val="0070C0"/>
                </a:solidFill>
                <a:latin typeface="Times New Roman" panose="02020603050405020304" pitchFamily="18" charset="0"/>
                <a:cs typeface="Times New Roman" panose="02020603050405020304" pitchFamily="18" charset="0"/>
              </a:rPr>
              <a:t>JVM components:</a:t>
            </a:r>
          </a:p>
          <a:p>
            <a:pPr marL="342900" indent="-342900">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class loader</a:t>
            </a:r>
            <a:r>
              <a:rPr lang="en-IN" sz="2000" dirty="0">
                <a:latin typeface="Times New Roman" panose="02020603050405020304" pitchFamily="18" charset="0"/>
                <a:cs typeface="Times New Roman" panose="02020603050405020304" pitchFamily="18" charset="0"/>
              </a:rPr>
              <a:t>: loads classes into the JVM's memory.</a:t>
            </a:r>
          </a:p>
          <a:p>
            <a:pPr marL="342900" indent="-342900">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runtime data area</a:t>
            </a:r>
            <a:r>
              <a:rPr lang="en-IN" sz="2000" dirty="0">
                <a:latin typeface="Times New Roman" panose="02020603050405020304" pitchFamily="18" charset="0"/>
                <a:cs typeface="Times New Roman" panose="02020603050405020304" pitchFamily="18" charset="0"/>
              </a:rPr>
              <a:t>: stores data and bytecode.</a:t>
            </a:r>
          </a:p>
          <a:p>
            <a:pPr marL="342900" indent="-342900">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execution engine: </a:t>
            </a:r>
            <a:r>
              <a:rPr lang="en-IN" sz="2000" dirty="0">
                <a:latin typeface="Times New Roman" panose="02020603050405020304" pitchFamily="18" charset="0"/>
                <a:cs typeface="Times New Roman" panose="02020603050405020304" pitchFamily="18" charset="0"/>
              </a:rPr>
              <a:t>interprets and executes the bytecode.</a:t>
            </a:r>
          </a:p>
        </p:txBody>
      </p:sp>
    </p:spTree>
    <p:extLst>
      <p:ext uri="{BB962C8B-B14F-4D97-AF65-F5344CB8AC3E}">
        <p14:creationId xmlns:p14="http://schemas.microsoft.com/office/powerpoint/2010/main" val="1087478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3F0D6B-3813-9D82-D9AC-4B16912450F0}"/>
              </a:ext>
            </a:extLst>
          </p:cNvPr>
          <p:cNvSpPr>
            <a:spLocks noGrp="1"/>
          </p:cNvSpPr>
          <p:nvPr>
            <p:ph idx="4294967295"/>
          </p:nvPr>
        </p:nvSpPr>
        <p:spPr>
          <a:xfrm>
            <a:off x="967563" y="1594626"/>
            <a:ext cx="10302949" cy="4351338"/>
          </a:xfrm>
        </p:spPr>
        <p:txBody>
          <a:bodyPr>
            <a:normAutofit/>
          </a:bodyPr>
          <a:lstStyle/>
          <a:p>
            <a:pPr marL="0" indent="0" algn="just">
              <a:lnSpc>
                <a:spcPct val="150000"/>
              </a:lnSpc>
              <a:buNone/>
            </a:pPr>
            <a:r>
              <a:rPr lang="en-IN" sz="2200" b="1" i="1" dirty="0">
                <a:solidFill>
                  <a:srgbClr val="FF0000"/>
                </a:solidFill>
                <a:latin typeface="Times New Roman" panose="02020603050405020304" pitchFamily="18" charset="0"/>
                <a:cs typeface="Times New Roman" panose="02020603050405020304" pitchFamily="18" charset="0"/>
              </a:rPr>
              <a:t>Debugging and Decompilation</a:t>
            </a:r>
            <a:r>
              <a:rPr lang="en-IN" sz="2200" i="1" dirty="0">
                <a:solidFill>
                  <a:srgbClr val="FF0000"/>
                </a:solidFill>
                <a:latin typeface="Times New Roman" panose="02020603050405020304" pitchFamily="18" charset="0"/>
                <a:cs typeface="Times New Roman" panose="02020603050405020304" pitchFamily="18" charset="0"/>
              </a:rPr>
              <a:t>: </a:t>
            </a:r>
          </a:p>
          <a:p>
            <a:pPr algn="just">
              <a:lnSpc>
                <a:spcPct val="150000"/>
              </a:lnSpc>
            </a:pPr>
            <a:r>
              <a:rPr lang="en-IN" sz="2200" dirty="0">
                <a:latin typeface="Times New Roman" panose="02020603050405020304" pitchFamily="18" charset="0"/>
                <a:cs typeface="Times New Roman" panose="02020603050405020304" pitchFamily="18" charset="0"/>
              </a:rPr>
              <a:t>Bytecode can be helpful in debugging Java applications. </a:t>
            </a:r>
          </a:p>
          <a:p>
            <a:pPr algn="just">
              <a:lnSpc>
                <a:spcPct val="150000"/>
              </a:lnSpc>
            </a:pPr>
            <a:r>
              <a:rPr lang="en-IN" sz="2200" dirty="0">
                <a:latin typeface="Times New Roman" panose="02020603050405020304" pitchFamily="18" charset="0"/>
                <a:cs typeface="Times New Roman" panose="02020603050405020304" pitchFamily="18" charset="0"/>
              </a:rPr>
              <a:t>Debuggers can analyze and manipulate the bytecode to step through the code, set breakpoints, and inspect variables. </a:t>
            </a:r>
          </a:p>
          <a:p>
            <a:pPr algn="just">
              <a:lnSpc>
                <a:spcPct val="150000"/>
              </a:lnSpc>
            </a:pPr>
            <a:r>
              <a:rPr lang="en-IN" sz="2200" dirty="0">
                <a:latin typeface="Times New Roman" panose="02020603050405020304" pitchFamily="18" charset="0"/>
                <a:cs typeface="Times New Roman" panose="02020603050405020304" pitchFamily="18" charset="0"/>
              </a:rPr>
              <a:t>Additionally, bytecode can be decompiled back into Java source code, although the resulting code may not be an exact replica of the original source.</a:t>
            </a:r>
          </a:p>
        </p:txBody>
      </p:sp>
      <p:sp>
        <p:nvSpPr>
          <p:cNvPr id="6" name="Title 1">
            <a:extLst>
              <a:ext uri="{FF2B5EF4-FFF2-40B4-BE49-F238E27FC236}">
                <a16:creationId xmlns:a16="http://schemas.microsoft.com/office/drawing/2014/main" id="{9E434666-8C67-D5C2-F1B2-24F10D4FE205}"/>
              </a:ext>
            </a:extLst>
          </p:cNvPr>
          <p:cNvSpPr txBox="1">
            <a:spLocks/>
          </p:cNvSpPr>
          <p:nvPr/>
        </p:nvSpPr>
        <p:spPr>
          <a:xfrm>
            <a:off x="425302" y="970738"/>
            <a:ext cx="10515600" cy="6238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solidFill>
                  <a:srgbClr val="0070C0"/>
                </a:solidFill>
                <a:latin typeface="Times New Roman" panose="02020603050405020304" pitchFamily="18" charset="0"/>
                <a:cs typeface="Times New Roman" panose="02020603050405020304" pitchFamily="18" charset="0"/>
              </a:rPr>
              <a:t>Continue . . .  </a:t>
            </a:r>
          </a:p>
        </p:txBody>
      </p:sp>
    </p:spTree>
    <p:extLst>
      <p:ext uri="{BB962C8B-B14F-4D97-AF65-F5344CB8AC3E}">
        <p14:creationId xmlns:p14="http://schemas.microsoft.com/office/powerpoint/2010/main" val="4136962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F06429-C9C7-6778-D28B-21D80EA58ADB}"/>
              </a:ext>
            </a:extLst>
          </p:cNvPr>
          <p:cNvSpPr>
            <a:spLocks noGrp="1"/>
          </p:cNvSpPr>
          <p:nvPr>
            <p:ph idx="4294967295"/>
          </p:nvPr>
        </p:nvSpPr>
        <p:spPr>
          <a:xfrm>
            <a:off x="861236" y="1698182"/>
            <a:ext cx="10377377" cy="2384720"/>
          </a:xfrm>
        </p:spPr>
        <p:txBody>
          <a:bodyPr>
            <a:normAutofit/>
          </a:bodyPr>
          <a:lstStyle/>
          <a:p>
            <a:pPr marL="0" indent="0" algn="just">
              <a:lnSpc>
                <a:spcPct val="150000"/>
              </a:lnSpc>
              <a:buNone/>
            </a:pPr>
            <a:r>
              <a:rPr lang="en-IN" sz="2400" b="1" i="1" dirty="0">
                <a:solidFill>
                  <a:srgbClr val="FF0000"/>
                </a:solidFill>
                <a:latin typeface="Times New Roman" panose="02020603050405020304" pitchFamily="18" charset="0"/>
                <a:cs typeface="Times New Roman" panose="02020603050405020304" pitchFamily="18" charset="0"/>
              </a:rPr>
              <a:t>Class File Format</a:t>
            </a:r>
            <a:r>
              <a:rPr lang="en-IN" sz="2400" i="1" dirty="0">
                <a:solidFill>
                  <a:srgbClr val="FF0000"/>
                </a:solidFill>
                <a:latin typeface="Times New Roman" panose="02020603050405020304" pitchFamily="18" charset="0"/>
                <a:cs typeface="Times New Roman" panose="02020603050405020304" pitchFamily="18" charset="0"/>
              </a:rPr>
              <a:t>: </a:t>
            </a:r>
          </a:p>
          <a:p>
            <a:pPr lvl="1" algn="just">
              <a:lnSpc>
                <a:spcPct val="150000"/>
              </a:lnSpc>
            </a:pPr>
            <a:r>
              <a:rPr lang="en-IN" dirty="0">
                <a:latin typeface="Times New Roman" panose="02020603050405020304" pitchFamily="18" charset="0"/>
                <a:cs typeface="Times New Roman" panose="02020603050405020304" pitchFamily="18" charset="0"/>
              </a:rPr>
              <a:t>Bytecode is stored in </a:t>
            </a:r>
            <a:r>
              <a:rPr lang="en-IN" b="1" dirty="0">
                <a:solidFill>
                  <a:srgbClr val="7030A0"/>
                </a:solidFill>
                <a:latin typeface="Times New Roman" panose="02020603050405020304" pitchFamily="18" charset="0"/>
                <a:cs typeface="Times New Roman" panose="02020603050405020304" pitchFamily="18" charset="0"/>
              </a:rPr>
              <a:t>.class </a:t>
            </a:r>
            <a:r>
              <a:rPr lang="en-IN" dirty="0">
                <a:latin typeface="Times New Roman" panose="02020603050405020304" pitchFamily="18" charset="0"/>
                <a:cs typeface="Times New Roman" panose="02020603050405020304" pitchFamily="18" charset="0"/>
              </a:rPr>
              <a:t>files, which contain the compiled bytecode along with additional metadata about the classes, methods, fields, and interfaces defined in the Java source code.</a:t>
            </a:r>
            <a:endParaRPr lang="en-IN" sz="3600" dirty="0"/>
          </a:p>
        </p:txBody>
      </p:sp>
      <p:sp>
        <p:nvSpPr>
          <p:cNvPr id="4" name="Title 1">
            <a:extLst>
              <a:ext uri="{FF2B5EF4-FFF2-40B4-BE49-F238E27FC236}">
                <a16:creationId xmlns:a16="http://schemas.microsoft.com/office/drawing/2014/main" id="{E3F6B4EF-1A2A-076C-7A8F-86380DAA3FE4}"/>
              </a:ext>
            </a:extLst>
          </p:cNvPr>
          <p:cNvSpPr txBox="1">
            <a:spLocks/>
          </p:cNvSpPr>
          <p:nvPr/>
        </p:nvSpPr>
        <p:spPr>
          <a:xfrm>
            <a:off x="425302" y="970738"/>
            <a:ext cx="10515600" cy="6238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solidFill>
                  <a:srgbClr val="0070C0"/>
                </a:solidFill>
                <a:latin typeface="Times New Roman" panose="02020603050405020304" pitchFamily="18" charset="0"/>
                <a:cs typeface="Times New Roman" panose="02020603050405020304" pitchFamily="18" charset="0"/>
              </a:rPr>
              <a:t>Continue . . .  </a:t>
            </a:r>
          </a:p>
        </p:txBody>
      </p:sp>
    </p:spTree>
    <p:extLst>
      <p:ext uri="{BB962C8B-B14F-4D97-AF65-F5344CB8AC3E}">
        <p14:creationId xmlns:p14="http://schemas.microsoft.com/office/powerpoint/2010/main" val="2487692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D57F1E4F-1CFF-5643-939E-217C01CDF565}" type="slidenum">
              <a:rPr lang="en-US" smtClean="0"/>
              <a:pPr/>
              <a:t>25</a:t>
            </a:fld>
            <a:endParaRPr lang="en-US" dirty="0"/>
          </a:p>
        </p:txBody>
      </p:sp>
      <p:sp>
        <p:nvSpPr>
          <p:cNvPr id="4" name="Title 3"/>
          <p:cNvSpPr>
            <a:spLocks noGrp="1"/>
          </p:cNvSpPr>
          <p:nvPr>
            <p:ph type="title" idx="4294967295"/>
          </p:nvPr>
        </p:nvSpPr>
        <p:spPr>
          <a:xfrm>
            <a:off x="662008" y="908421"/>
            <a:ext cx="10867984" cy="852487"/>
          </a:xfrm>
        </p:spPr>
        <p:txBody>
          <a:bodyPr>
            <a:normAutofit/>
          </a:bodyPr>
          <a:lstStyle/>
          <a:p>
            <a:r>
              <a:rPr lang="en-IN" sz="4000" b="1" i="1" dirty="0">
                <a:solidFill>
                  <a:srgbClr val="0070C0"/>
                </a:solidFill>
                <a:latin typeface="Times New Roman" panose="02020603050405020304" pitchFamily="18" charset="0"/>
                <a:cs typeface="Times New Roman" panose="02020603050405020304" pitchFamily="18" charset="0"/>
              </a:rPr>
              <a:t>Java Program Execution</a:t>
            </a:r>
          </a:p>
        </p:txBody>
      </p:sp>
      <p:grpSp>
        <p:nvGrpSpPr>
          <p:cNvPr id="2" name="Group 1"/>
          <p:cNvGrpSpPr/>
          <p:nvPr/>
        </p:nvGrpSpPr>
        <p:grpSpPr>
          <a:xfrm>
            <a:off x="2020187" y="2137707"/>
            <a:ext cx="8218968" cy="3444386"/>
            <a:chOff x="677334" y="1769417"/>
            <a:chExt cx="8062629" cy="3282747"/>
          </a:xfrm>
        </p:grpSpPr>
        <p:sp>
          <p:nvSpPr>
            <p:cNvPr id="5" name="Vertical Scroll 4"/>
            <p:cNvSpPr/>
            <p:nvPr/>
          </p:nvSpPr>
          <p:spPr>
            <a:xfrm>
              <a:off x="691407" y="2356836"/>
              <a:ext cx="1615105" cy="144386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Java Source Code</a:t>
              </a:r>
            </a:p>
          </p:txBody>
        </p:sp>
        <p:sp>
          <p:nvSpPr>
            <p:cNvPr id="6" name="Cube 5"/>
            <p:cNvSpPr/>
            <p:nvPr/>
          </p:nvSpPr>
          <p:spPr>
            <a:xfrm>
              <a:off x="3103808" y="2531768"/>
              <a:ext cx="1197735" cy="10947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Java Byte Code</a:t>
              </a:r>
            </a:p>
          </p:txBody>
        </p:sp>
        <p:sp>
          <p:nvSpPr>
            <p:cNvPr id="7" name="Snip and Round Single Corner Rectangle 6"/>
            <p:cNvSpPr/>
            <p:nvPr/>
          </p:nvSpPr>
          <p:spPr>
            <a:xfrm>
              <a:off x="5550794" y="1769417"/>
              <a:ext cx="1532586" cy="587419"/>
            </a:xfrm>
            <a:prstGeom prst="snip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WINDOWS</a:t>
              </a:r>
            </a:p>
          </p:txBody>
        </p:sp>
        <p:sp>
          <p:nvSpPr>
            <p:cNvPr id="9" name="Snip and Round Single Corner Rectangle 8"/>
            <p:cNvSpPr/>
            <p:nvPr/>
          </p:nvSpPr>
          <p:spPr>
            <a:xfrm>
              <a:off x="5550794" y="2610478"/>
              <a:ext cx="1532586" cy="587419"/>
            </a:xfrm>
            <a:prstGeom prst="snip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LINUX</a:t>
              </a:r>
            </a:p>
          </p:txBody>
        </p:sp>
        <p:sp>
          <p:nvSpPr>
            <p:cNvPr id="10" name="Snip and Round Single Corner Rectangle 9"/>
            <p:cNvSpPr/>
            <p:nvPr/>
          </p:nvSpPr>
          <p:spPr>
            <a:xfrm>
              <a:off x="5574404" y="3600001"/>
              <a:ext cx="1532586" cy="587419"/>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MACINTOSH</a:t>
              </a:r>
            </a:p>
          </p:txBody>
        </p:sp>
        <p:sp>
          <p:nvSpPr>
            <p:cNvPr id="12" name="Right Arrow 11"/>
            <p:cNvSpPr/>
            <p:nvPr/>
          </p:nvSpPr>
          <p:spPr>
            <a:xfrm>
              <a:off x="2306512" y="2904187"/>
              <a:ext cx="655629" cy="457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3" name="Right Arrow 12"/>
            <p:cNvSpPr/>
            <p:nvPr/>
          </p:nvSpPr>
          <p:spPr>
            <a:xfrm>
              <a:off x="4430928" y="2843726"/>
              <a:ext cx="655629" cy="457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4" name="Right Arrow 13"/>
            <p:cNvSpPr/>
            <p:nvPr/>
          </p:nvSpPr>
          <p:spPr>
            <a:xfrm rot="19365132">
              <a:off x="4348248" y="2174108"/>
              <a:ext cx="1093329" cy="457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5" name="Right Arrow 14"/>
            <p:cNvSpPr/>
            <p:nvPr/>
          </p:nvSpPr>
          <p:spPr>
            <a:xfrm rot="2071666">
              <a:off x="4391309" y="3526033"/>
              <a:ext cx="1093329" cy="457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7" name="TextBox 16"/>
            <p:cNvSpPr txBox="1"/>
            <p:nvPr/>
          </p:nvSpPr>
          <p:spPr>
            <a:xfrm>
              <a:off x="677334" y="4636394"/>
              <a:ext cx="1409043" cy="369332"/>
            </a:xfrm>
            <a:prstGeom prst="rect">
              <a:avLst/>
            </a:prstGeom>
            <a:noFill/>
          </p:spPr>
          <p:txBody>
            <a:bodyPr wrap="square" rtlCol="0">
              <a:spAutoFit/>
            </a:bodyPr>
            <a:lstStyle/>
            <a:p>
              <a:r>
                <a:rPr lang="en-IN" dirty="0"/>
                <a:t>Develop</a:t>
              </a:r>
            </a:p>
          </p:txBody>
        </p:sp>
        <p:sp>
          <p:nvSpPr>
            <p:cNvPr id="18" name="TextBox 17"/>
            <p:cNvSpPr txBox="1"/>
            <p:nvPr/>
          </p:nvSpPr>
          <p:spPr>
            <a:xfrm>
              <a:off x="3103808" y="4657095"/>
              <a:ext cx="1409043" cy="369332"/>
            </a:xfrm>
            <a:prstGeom prst="rect">
              <a:avLst/>
            </a:prstGeom>
            <a:noFill/>
          </p:spPr>
          <p:txBody>
            <a:bodyPr wrap="square" rtlCol="0">
              <a:spAutoFit/>
            </a:bodyPr>
            <a:lstStyle/>
            <a:p>
              <a:r>
                <a:rPr lang="en-IN" dirty="0"/>
                <a:t>Compile</a:t>
              </a:r>
            </a:p>
          </p:txBody>
        </p:sp>
        <p:sp>
          <p:nvSpPr>
            <p:cNvPr id="19" name="TextBox 18"/>
            <p:cNvSpPr txBox="1"/>
            <p:nvPr/>
          </p:nvSpPr>
          <p:spPr>
            <a:xfrm>
              <a:off x="5517917" y="4682832"/>
              <a:ext cx="3222046" cy="369332"/>
            </a:xfrm>
            <a:prstGeom prst="rect">
              <a:avLst/>
            </a:prstGeom>
            <a:noFill/>
          </p:spPr>
          <p:txBody>
            <a:bodyPr wrap="square" rtlCol="0">
              <a:spAutoFit/>
            </a:bodyPr>
            <a:lstStyle/>
            <a:p>
              <a:r>
                <a:rPr lang="en-IN" dirty="0"/>
                <a:t>Execute Using Interpreter</a:t>
              </a:r>
            </a:p>
          </p:txBody>
        </p:sp>
      </p:grpSp>
    </p:spTree>
    <p:extLst>
      <p:ext uri="{BB962C8B-B14F-4D97-AF65-F5344CB8AC3E}">
        <p14:creationId xmlns:p14="http://schemas.microsoft.com/office/powerpoint/2010/main" val="2331272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pPr>
              <a:spcAft>
                <a:spcPts val="600"/>
              </a:spcAft>
            </a:pPr>
            <a:fld id="{519954A3-9DFD-4C44-94BA-B95130A3BA1C}" type="slidenum">
              <a:rPr lang="en-US" sz="1100">
                <a:solidFill>
                  <a:schemeClr val="tx1">
                    <a:lumMod val="50000"/>
                    <a:lumOff val="50000"/>
                  </a:schemeClr>
                </a:solidFill>
              </a:rPr>
              <a:pPr>
                <a:spcAft>
                  <a:spcPts val="600"/>
                </a:spcAft>
              </a:pPr>
              <a:t>26</a:t>
            </a:fld>
            <a:endParaRPr lang="en-US" sz="1100">
              <a:solidFill>
                <a:schemeClr val="tx1">
                  <a:lumMod val="50000"/>
                  <a:lumOff val="50000"/>
                </a:schemeClr>
              </a:solidFill>
            </a:endParaRPr>
          </a:p>
        </p:txBody>
      </p:sp>
      <p:sp>
        <p:nvSpPr>
          <p:cNvPr id="2" name="Title 1"/>
          <p:cNvSpPr>
            <a:spLocks noGrp="1"/>
          </p:cNvSpPr>
          <p:nvPr>
            <p:ph type="title" idx="4294967295"/>
          </p:nvPr>
        </p:nvSpPr>
        <p:spPr>
          <a:xfrm>
            <a:off x="967563" y="2700383"/>
            <a:ext cx="3116263" cy="1457233"/>
          </a:xfrm>
        </p:spPr>
        <p:txBody>
          <a:bodyPr anchor="ctr">
            <a:noAutofit/>
          </a:bodyPr>
          <a:lstStyle/>
          <a:p>
            <a:pPr algn="ctr"/>
            <a:r>
              <a:rPr lang="en-IN" b="1" i="1" dirty="0">
                <a:solidFill>
                  <a:srgbClr val="0070C0"/>
                </a:solidFill>
                <a:latin typeface="Times New Roman" panose="02020603050405020304" pitchFamily="18" charset="0"/>
                <a:cs typeface="Times New Roman" panose="02020603050405020304" pitchFamily="18" charset="0"/>
              </a:rPr>
              <a:t>Java Buzzwords</a:t>
            </a:r>
          </a:p>
        </p:txBody>
      </p:sp>
      <p:graphicFrame>
        <p:nvGraphicFramePr>
          <p:cNvPr id="6" name="Content Placeholder 2">
            <a:extLst>
              <a:ext uri="{FF2B5EF4-FFF2-40B4-BE49-F238E27FC236}">
                <a16:creationId xmlns:a16="http://schemas.microsoft.com/office/drawing/2014/main" id="{3C46F1B5-827D-19AA-D242-567914D56519}"/>
              </a:ext>
            </a:extLst>
          </p:cNvPr>
          <p:cNvGraphicFramePr>
            <a:graphicFrameLocks noGrp="1"/>
          </p:cNvGraphicFramePr>
          <p:nvPr>
            <p:ph idx="4294967295"/>
            <p:extLst>
              <p:ext uri="{D42A27DB-BD31-4B8C-83A1-F6EECF244321}">
                <p14:modId xmlns:p14="http://schemas.microsoft.com/office/powerpoint/2010/main" val="1477667391"/>
              </p:ext>
            </p:extLst>
          </p:nvPr>
        </p:nvGraphicFramePr>
        <p:xfrm>
          <a:off x="5600737" y="942273"/>
          <a:ext cx="6386624" cy="5160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996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pPr>
              <a:spcAft>
                <a:spcPts val="600"/>
              </a:spcAft>
            </a:pPr>
            <a:fld id="{519954A3-9DFD-4C44-94BA-B95130A3BA1C}" type="slidenum">
              <a:rPr lang="en-US" sz="1100">
                <a:solidFill>
                  <a:schemeClr val="tx1">
                    <a:lumMod val="50000"/>
                    <a:lumOff val="50000"/>
                  </a:schemeClr>
                </a:solidFill>
              </a:rPr>
              <a:pPr>
                <a:spcAft>
                  <a:spcPts val="600"/>
                </a:spcAft>
              </a:pPr>
              <a:t>27</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6AB7F68D-9ED1-D9A5-3BBE-CAE5F27485EF}"/>
              </a:ext>
            </a:extLst>
          </p:cNvPr>
          <p:cNvGraphicFramePr>
            <a:graphicFrameLocks noGrp="1"/>
          </p:cNvGraphicFramePr>
          <p:nvPr>
            <p:ph idx="4294967295"/>
            <p:extLst>
              <p:ext uri="{D42A27DB-BD31-4B8C-83A1-F6EECF244321}">
                <p14:modId xmlns:p14="http://schemas.microsoft.com/office/powerpoint/2010/main" val="2002024948"/>
              </p:ext>
            </p:extLst>
          </p:nvPr>
        </p:nvGraphicFramePr>
        <p:xfrm>
          <a:off x="3923008" y="1008247"/>
          <a:ext cx="6160681" cy="4841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D8D5EDAC-023F-504E-97E5-A388E320FF85}"/>
              </a:ext>
            </a:extLst>
          </p:cNvPr>
          <p:cNvGrpSpPr/>
          <p:nvPr/>
        </p:nvGrpSpPr>
        <p:grpSpPr>
          <a:xfrm>
            <a:off x="586478" y="1111205"/>
            <a:ext cx="1908502" cy="1145101"/>
            <a:chOff x="139707" y="3928"/>
            <a:chExt cx="1908502" cy="1145101"/>
          </a:xfrm>
        </p:grpSpPr>
        <p:sp>
          <p:nvSpPr>
            <p:cNvPr id="5" name="Rectangle 4">
              <a:extLst>
                <a:ext uri="{FF2B5EF4-FFF2-40B4-BE49-F238E27FC236}">
                  <a16:creationId xmlns:a16="http://schemas.microsoft.com/office/drawing/2014/main" id="{3AE90F5C-E100-A141-3829-F0CEC7AC8EA2}"/>
                </a:ext>
              </a:extLst>
            </p:cNvPr>
            <p:cNvSpPr/>
            <p:nvPr/>
          </p:nvSpPr>
          <p:spPr>
            <a:xfrm>
              <a:off x="139707" y="3928"/>
              <a:ext cx="1908502" cy="1145101"/>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993B353A-DB4C-4B83-554B-C70EE7F6194D}"/>
                </a:ext>
              </a:extLst>
            </p:cNvPr>
            <p:cNvSpPr txBox="1"/>
            <p:nvPr/>
          </p:nvSpPr>
          <p:spPr>
            <a:xfrm>
              <a:off x="139707" y="3928"/>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Simple</a:t>
              </a:r>
              <a:endParaRPr lang="en-US" sz="2200" kern="1200" dirty="0"/>
            </a:p>
          </p:txBody>
        </p:sp>
      </p:grpSp>
    </p:spTree>
    <p:extLst>
      <p:ext uri="{BB962C8B-B14F-4D97-AF65-F5344CB8AC3E}">
        <p14:creationId xmlns:p14="http://schemas.microsoft.com/office/powerpoint/2010/main" val="112954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976983" y="1157583"/>
            <a:ext cx="7250997" cy="4542834"/>
          </a:xfrm>
        </p:spPr>
        <p:txBody>
          <a:bodyPr anchor="t">
            <a:noAutofit/>
          </a:bodyPr>
          <a:lstStyle/>
          <a:p>
            <a:pPr algn="just">
              <a:lnSpc>
                <a:spcPct val="150000"/>
              </a:lnSpc>
            </a:pPr>
            <a:r>
              <a:rPr lang="en-US" sz="2200" dirty="0">
                <a:latin typeface="Times New Roman" panose="02020603050405020304" pitchFamily="18" charset="0"/>
                <a:cs typeface="Times New Roman" panose="02020603050405020304" pitchFamily="18" charset="0"/>
              </a:rPr>
              <a:t>The Java language is secure in that it is very difficult to write incorrect code or viruses that can corrupt/steal your data, or harm hardware such as hard disks.</a:t>
            </a:r>
          </a:p>
          <a:p>
            <a:pPr>
              <a:lnSpc>
                <a:spcPct val="150000"/>
              </a:lnSpc>
            </a:pPr>
            <a:r>
              <a:rPr lang="en-US" sz="2200" dirty="0">
                <a:latin typeface="Times New Roman" panose="02020603050405020304" pitchFamily="18" charset="0"/>
                <a:cs typeface="Times New Roman" panose="02020603050405020304" pitchFamily="18" charset="0"/>
              </a:rPr>
              <a:t>Because of</a:t>
            </a:r>
          </a:p>
          <a:p>
            <a:pPr lvl="1">
              <a:lnSpc>
                <a:spcPct val="150000"/>
              </a:lnSpc>
            </a:pPr>
            <a:r>
              <a:rPr lang="en-US" sz="2200" dirty="0">
                <a:latin typeface="Times New Roman" panose="02020603050405020304" pitchFamily="18" charset="0"/>
                <a:cs typeface="Times New Roman" panose="02020603050405020304" pitchFamily="18" charset="0"/>
              </a:rPr>
              <a:t>Eliminating Pointers</a:t>
            </a:r>
          </a:p>
          <a:p>
            <a:pPr lvl="1">
              <a:lnSpc>
                <a:spcPct val="150000"/>
              </a:lnSpc>
            </a:pPr>
            <a:r>
              <a:rPr lang="en-US" sz="2200" dirty="0">
                <a:latin typeface="Times New Roman" panose="02020603050405020304" pitchFamily="18" charset="0"/>
                <a:cs typeface="Times New Roman" panose="02020603050405020304" pitchFamily="18" charset="0"/>
              </a:rPr>
              <a:t>Array Bounds Checking</a:t>
            </a:r>
          </a:p>
          <a:p>
            <a:pPr lvl="1">
              <a:lnSpc>
                <a:spcPct val="150000"/>
              </a:lnSpc>
            </a:pPr>
            <a:r>
              <a:rPr lang="en-US" sz="2200" dirty="0">
                <a:latin typeface="Times New Roman" panose="02020603050405020304" pitchFamily="18" charset="0"/>
                <a:cs typeface="Times New Roman" panose="02020603050405020304" pitchFamily="18" charset="0"/>
              </a:rPr>
              <a:t>No illegal data conversions</a:t>
            </a:r>
          </a:p>
          <a:p>
            <a:pPr lvl="1">
              <a:lnSpc>
                <a:spcPct val="150000"/>
              </a:lnSpc>
            </a:pPr>
            <a:r>
              <a:rPr lang="en-US" sz="2200" dirty="0">
                <a:latin typeface="Times New Roman" panose="02020603050405020304" pitchFamily="18" charset="0"/>
                <a:cs typeface="Times New Roman" panose="02020603050405020304" pitchFamily="18" charset="0"/>
              </a:rPr>
              <a:t>No calls to Native methods</a:t>
            </a:r>
            <a:endParaRPr lang="en-IN" sz="2200"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EEAC5E40-1D5A-8354-B2A0-18E1FA297FF8}"/>
              </a:ext>
            </a:extLst>
          </p:cNvPr>
          <p:cNvGrpSpPr/>
          <p:nvPr/>
        </p:nvGrpSpPr>
        <p:grpSpPr>
          <a:xfrm>
            <a:off x="686707" y="1187137"/>
            <a:ext cx="1908502" cy="1145101"/>
            <a:chOff x="2239060" y="3928"/>
            <a:chExt cx="1908502" cy="1145101"/>
          </a:xfrm>
        </p:grpSpPr>
        <p:sp>
          <p:nvSpPr>
            <p:cNvPr id="8" name="Rectangle 7">
              <a:extLst>
                <a:ext uri="{FF2B5EF4-FFF2-40B4-BE49-F238E27FC236}">
                  <a16:creationId xmlns:a16="http://schemas.microsoft.com/office/drawing/2014/main" id="{5CBD0ED2-865D-70FD-9AFA-97999124A2FB}"/>
                </a:ext>
              </a:extLst>
            </p:cNvPr>
            <p:cNvSpPr/>
            <p:nvPr/>
          </p:nvSpPr>
          <p:spPr>
            <a:xfrm>
              <a:off x="2239060" y="3928"/>
              <a:ext cx="1908502" cy="1145101"/>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3E7B7283-8BCB-FE6C-6D10-C3508DB20733}"/>
                </a:ext>
              </a:extLst>
            </p:cNvPr>
            <p:cNvSpPr txBox="1"/>
            <p:nvPr/>
          </p:nvSpPr>
          <p:spPr>
            <a:xfrm>
              <a:off x="2239060" y="3928"/>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Secure</a:t>
              </a:r>
              <a:endParaRPr lang="en-US" sz="2200" kern="1200"/>
            </a:p>
          </p:txBody>
        </p:sp>
      </p:grpSp>
    </p:spTree>
    <p:extLst>
      <p:ext uri="{BB962C8B-B14F-4D97-AF65-F5344CB8AC3E}">
        <p14:creationId xmlns:p14="http://schemas.microsoft.com/office/powerpoint/2010/main" val="784219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53563" y="1346626"/>
            <a:ext cx="7772400" cy="2682833"/>
          </a:xfrm>
        </p:spPr>
        <p:txBody>
          <a:bodyPr>
            <a:noAutofit/>
          </a:bodyPr>
          <a:lstStyle/>
          <a:p>
            <a:pPr algn="just">
              <a:lnSpc>
                <a:spcPct val="150000"/>
              </a:lnSpc>
            </a:pPr>
            <a:r>
              <a:rPr lang="en-IN" sz="2400" dirty="0">
                <a:latin typeface="Times New Roman" panose="02020603050405020304" pitchFamily="18" charset="0"/>
                <a:cs typeface="Times New Roman" panose="02020603050405020304" pitchFamily="18" charset="0"/>
              </a:rPr>
              <a:t>Portability is a major aspect of the Internet because there are many different types of computers and operating systems connected to it.</a:t>
            </a:r>
          </a:p>
          <a:p>
            <a:pPr algn="just">
              <a:lnSpc>
                <a:spcPct val="150000"/>
              </a:lnSpc>
            </a:pPr>
            <a:r>
              <a:rPr lang="en-IN" sz="2400" dirty="0">
                <a:latin typeface="Times New Roman" panose="02020603050405020304" pitchFamily="18" charset="0"/>
                <a:cs typeface="Times New Roman" panose="02020603050405020304" pitchFamily="18" charset="0"/>
              </a:rPr>
              <a:t>Java programs are portable across operating systems and hardware environments.</a:t>
            </a:r>
          </a:p>
        </p:txBody>
      </p:sp>
      <p:pic>
        <p:nvPicPr>
          <p:cNvPr id="8" name="Graphic 7" descr="Devices">
            <a:extLst>
              <a:ext uri="{FF2B5EF4-FFF2-40B4-BE49-F238E27FC236}">
                <a16:creationId xmlns:a16="http://schemas.microsoft.com/office/drawing/2014/main" id="{F2474478-832B-EBAC-8830-7E556297CD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7317" y="4029459"/>
            <a:ext cx="2028646" cy="202864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grpSp>
        <p:nvGrpSpPr>
          <p:cNvPr id="7" name="Group 6">
            <a:extLst>
              <a:ext uri="{FF2B5EF4-FFF2-40B4-BE49-F238E27FC236}">
                <a16:creationId xmlns:a16="http://schemas.microsoft.com/office/drawing/2014/main" id="{642DC601-846E-BAB0-3EFE-138CF60543DA}"/>
              </a:ext>
            </a:extLst>
          </p:cNvPr>
          <p:cNvGrpSpPr/>
          <p:nvPr/>
        </p:nvGrpSpPr>
        <p:grpSpPr>
          <a:xfrm>
            <a:off x="622912" y="1346626"/>
            <a:ext cx="1908502" cy="1145101"/>
            <a:chOff x="4338413" y="3928"/>
            <a:chExt cx="1908502" cy="1145101"/>
          </a:xfrm>
        </p:grpSpPr>
        <p:sp>
          <p:nvSpPr>
            <p:cNvPr id="9" name="Rectangle 8">
              <a:extLst>
                <a:ext uri="{FF2B5EF4-FFF2-40B4-BE49-F238E27FC236}">
                  <a16:creationId xmlns:a16="http://schemas.microsoft.com/office/drawing/2014/main" id="{027E1244-F024-F7D4-E90E-E17338081954}"/>
                </a:ext>
              </a:extLst>
            </p:cNvPr>
            <p:cNvSpPr/>
            <p:nvPr/>
          </p:nvSpPr>
          <p:spPr>
            <a:xfrm>
              <a:off x="4338413" y="3928"/>
              <a:ext cx="1908502" cy="1145101"/>
            </a:xfrm>
            <a:prstGeom prst="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862B8BC0-CFFC-3398-A0E8-D26DBB3A5E72}"/>
                </a:ext>
              </a:extLst>
            </p:cNvPr>
            <p:cNvSpPr txBox="1"/>
            <p:nvPr/>
          </p:nvSpPr>
          <p:spPr>
            <a:xfrm>
              <a:off x="4338413" y="3928"/>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Portable</a:t>
              </a:r>
              <a:endParaRPr lang="en-US" sz="2200" kern="1200"/>
            </a:p>
          </p:txBody>
        </p:sp>
      </p:grpSp>
    </p:spTree>
    <p:extLst>
      <p:ext uri="{BB962C8B-B14F-4D97-AF65-F5344CB8AC3E}">
        <p14:creationId xmlns:p14="http://schemas.microsoft.com/office/powerpoint/2010/main" val="3524122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855BE39E-E9C7-4BB6-0344-C00F564DB40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18EDCF4-02C3-4B8A-8BFF-C49EA34E827A}" type="slidenum">
              <a:rPr lang="en-US" altLang="en-US">
                <a:solidFill>
                  <a:srgbClr val="898989"/>
                </a:solidFill>
                <a:latin typeface="Calibri" panose="020F0502020204030204" pitchFamily="34" charset="0"/>
              </a:rPr>
              <a:pPr eaLnBrk="1" hangingPunct="1"/>
              <a:t>3</a:t>
            </a:fld>
            <a:endParaRPr lang="en-US" altLang="en-US">
              <a:solidFill>
                <a:srgbClr val="898989"/>
              </a:solidFill>
              <a:latin typeface="Calibri" panose="020F0502020204030204" pitchFamily="34" charset="0"/>
            </a:endParaRPr>
          </a:p>
        </p:txBody>
      </p:sp>
      <p:sp>
        <p:nvSpPr>
          <p:cNvPr id="13316" name="Rectangle 4">
            <a:extLst>
              <a:ext uri="{FF2B5EF4-FFF2-40B4-BE49-F238E27FC236}">
                <a16:creationId xmlns:a16="http://schemas.microsoft.com/office/drawing/2014/main" id="{A0BAC8D9-C9DE-9BC7-30E4-38FF1F8C6428}"/>
              </a:ext>
            </a:extLst>
          </p:cNvPr>
          <p:cNvSpPr>
            <a:spLocks noChangeArrowheads="1"/>
          </p:cNvSpPr>
          <p:nvPr/>
        </p:nvSpPr>
        <p:spPr bwMode="auto">
          <a:xfrm>
            <a:off x="862780" y="1262012"/>
            <a:ext cx="10277168" cy="399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50000"/>
              </a:lnSpc>
            </a:pPr>
            <a:r>
              <a:rPr lang="en-US" altLang="en-US" sz="3600" b="1" dirty="0">
                <a:solidFill>
                  <a:srgbClr val="0070C0"/>
                </a:solidFill>
                <a:latin typeface="Times New Roman" panose="02020603050405020304" pitchFamily="18" charset="0"/>
                <a:cs typeface="Times New Roman" panose="02020603050405020304" pitchFamily="18" charset="0"/>
              </a:rPr>
              <a:t>Computer Program ?</a:t>
            </a:r>
          </a:p>
          <a:p>
            <a:pPr marL="457200" indent="-457200" algn="just" eaLnBrk="1" hangingPunct="1">
              <a:lnSpc>
                <a:spcPct val="150000"/>
              </a:lnSpc>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A computer program is a collection of instructions that performs a specific task when executed by a computer.</a:t>
            </a:r>
          </a:p>
          <a:p>
            <a:pPr marL="457200" indent="-457200" algn="ctr" eaLnBrk="1" hangingPunct="1">
              <a:lnSpc>
                <a:spcPct val="150000"/>
              </a:lnSpc>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(OR)</a:t>
            </a:r>
          </a:p>
          <a:p>
            <a:pPr marL="457200" indent="-457200" algn="just" eaLnBrk="1" hangingPunct="1">
              <a:lnSpc>
                <a:spcPct val="150000"/>
              </a:lnSpc>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 Set of instructions to manipulate the data</a:t>
            </a:r>
          </a:p>
          <a:p>
            <a:pPr algn="just" eaLnBrk="1" hangingPunct="1">
              <a:lnSpc>
                <a:spcPct val="150000"/>
              </a:lnSpc>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pPr>
              <a:spcAft>
                <a:spcPts val="600"/>
              </a:spcAft>
            </a:pPr>
            <a:fld id="{519954A3-9DFD-4C44-94BA-B95130A3BA1C}" type="slidenum">
              <a:rPr lang="en-US" smtClean="0"/>
              <a:pPr>
                <a:spcAft>
                  <a:spcPts val="600"/>
                </a:spcAft>
              </a:pPr>
              <a:t>30</a:t>
            </a:fld>
            <a:endParaRPr lang="en-US"/>
          </a:p>
        </p:txBody>
      </p:sp>
      <p:grpSp>
        <p:nvGrpSpPr>
          <p:cNvPr id="7" name="Group 6">
            <a:extLst>
              <a:ext uri="{FF2B5EF4-FFF2-40B4-BE49-F238E27FC236}">
                <a16:creationId xmlns:a16="http://schemas.microsoft.com/office/drawing/2014/main" id="{40D3A577-26D0-8160-BE6F-EADE7EE79B1E}"/>
              </a:ext>
            </a:extLst>
          </p:cNvPr>
          <p:cNvGrpSpPr/>
          <p:nvPr/>
        </p:nvGrpSpPr>
        <p:grpSpPr>
          <a:xfrm>
            <a:off x="622913" y="1165872"/>
            <a:ext cx="1908502" cy="1145101"/>
            <a:chOff x="139707" y="1339880"/>
            <a:chExt cx="1908502" cy="1145101"/>
          </a:xfrm>
        </p:grpSpPr>
        <p:sp>
          <p:nvSpPr>
            <p:cNvPr id="9" name="Rectangle 8">
              <a:extLst>
                <a:ext uri="{FF2B5EF4-FFF2-40B4-BE49-F238E27FC236}">
                  <a16:creationId xmlns:a16="http://schemas.microsoft.com/office/drawing/2014/main" id="{75097139-2346-4185-8A97-B49236644D6F}"/>
                </a:ext>
              </a:extLst>
            </p:cNvPr>
            <p:cNvSpPr/>
            <p:nvPr/>
          </p:nvSpPr>
          <p:spPr>
            <a:xfrm>
              <a:off x="139707" y="1339880"/>
              <a:ext cx="1908502" cy="1145101"/>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7BD815DC-1962-D8FE-AF5E-D65F429D7356}"/>
                </a:ext>
              </a:extLst>
            </p:cNvPr>
            <p:cNvSpPr txBox="1"/>
            <p:nvPr/>
          </p:nvSpPr>
          <p:spPr>
            <a:xfrm>
              <a:off x="139707" y="1339880"/>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Object-oriented</a:t>
              </a:r>
              <a:endParaRPr lang="en-US" sz="2200" kern="1200" dirty="0"/>
            </a:p>
          </p:txBody>
        </p:sp>
      </p:grpSp>
      <p:sp>
        <p:nvSpPr>
          <p:cNvPr id="12" name="Content Placeholder 2">
            <a:extLst>
              <a:ext uri="{FF2B5EF4-FFF2-40B4-BE49-F238E27FC236}">
                <a16:creationId xmlns:a16="http://schemas.microsoft.com/office/drawing/2014/main" id="{45F01762-CAC6-9AC9-6D12-55D21BFD3429}"/>
              </a:ext>
            </a:extLst>
          </p:cNvPr>
          <p:cNvSpPr txBox="1">
            <a:spLocks/>
          </p:cNvSpPr>
          <p:nvPr/>
        </p:nvSpPr>
        <p:spPr>
          <a:xfrm>
            <a:off x="3302091" y="1165872"/>
            <a:ext cx="7798299" cy="3002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IN" sz="2300" dirty="0">
                <a:latin typeface="Times New Roman" panose="02020603050405020304" pitchFamily="18" charset="0"/>
                <a:cs typeface="Times New Roman" panose="02020603050405020304" pitchFamily="18" charset="0"/>
              </a:rPr>
              <a:t>Java is Object Oriented Programming.</a:t>
            </a:r>
          </a:p>
          <a:p>
            <a:pPr algn="just">
              <a:lnSpc>
                <a:spcPct val="150000"/>
              </a:lnSpc>
            </a:pPr>
            <a:r>
              <a:rPr lang="en-IN" sz="2300" dirty="0">
                <a:latin typeface="Times New Roman" panose="02020603050405020304" pitchFamily="18" charset="0"/>
                <a:cs typeface="Times New Roman" panose="02020603050405020304" pitchFamily="18" charset="0"/>
              </a:rPr>
              <a:t>Unlike other programming languages, Java has no functions and no variables that can exist outside of the class boundaries.</a:t>
            </a:r>
          </a:p>
          <a:p>
            <a:pPr algn="just">
              <a:lnSpc>
                <a:spcPct val="150000"/>
              </a:lnSpc>
            </a:pPr>
            <a:r>
              <a:rPr lang="en-IN" sz="2300" dirty="0">
                <a:latin typeface="Times New Roman" panose="02020603050405020304" pitchFamily="18" charset="0"/>
                <a:cs typeface="Times New Roman" panose="02020603050405020304" pitchFamily="18" charset="0"/>
              </a:rPr>
              <a:t>By forcing all programs into an object-oriented structure, the many benefits of object oriented design are much more easily realized (encapsulation, orientation toward reusability).</a:t>
            </a:r>
          </a:p>
        </p:txBody>
      </p:sp>
    </p:spTree>
    <p:extLst>
      <p:ext uri="{BB962C8B-B14F-4D97-AF65-F5344CB8AC3E}">
        <p14:creationId xmlns:p14="http://schemas.microsoft.com/office/powerpoint/2010/main" val="684468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9954A3-9DFD-4C44-94BA-B95130A3BA1C}" type="slidenum">
              <a:rPr lang="en-US" smtClean="0"/>
              <a:t>31</a:t>
            </a:fld>
            <a:endParaRPr lang="en-US" dirty="0"/>
          </a:p>
        </p:txBody>
      </p:sp>
      <p:sp>
        <p:nvSpPr>
          <p:cNvPr id="3" name="Content Placeholder 2"/>
          <p:cNvSpPr>
            <a:spLocks noGrp="1"/>
          </p:cNvSpPr>
          <p:nvPr>
            <p:ph idx="4294967295"/>
          </p:nvPr>
        </p:nvSpPr>
        <p:spPr>
          <a:xfrm>
            <a:off x="3349254" y="1049099"/>
            <a:ext cx="7814931" cy="5117785"/>
          </a:xfrm>
        </p:spPr>
        <p:txBody>
          <a:bodyPr>
            <a:normAutofit/>
          </a:bodyPr>
          <a:lstStyle/>
          <a:p>
            <a:pPr algn="just">
              <a:lnSpc>
                <a:spcPct val="150000"/>
              </a:lnSpc>
            </a:pPr>
            <a:r>
              <a:rPr lang="en-IN" sz="2000" dirty="0">
                <a:latin typeface="Times New Roman" panose="02020603050405020304" pitchFamily="18" charset="0"/>
                <a:cs typeface="Times New Roman" panose="02020603050405020304" pitchFamily="18" charset="0"/>
              </a:rPr>
              <a:t>Java is </a:t>
            </a:r>
            <a:r>
              <a:rPr lang="en-IN" sz="2000" b="1" i="1" dirty="0">
                <a:solidFill>
                  <a:srgbClr val="0070C0"/>
                </a:solidFill>
                <a:latin typeface="Times New Roman" panose="02020603050405020304" pitchFamily="18" charset="0"/>
                <a:cs typeface="Times New Roman" panose="02020603050405020304" pitchFamily="18" charset="0"/>
              </a:rPr>
              <a:t>ROBUST </a:t>
            </a:r>
            <a:r>
              <a:rPr lang="en-IN" sz="2000" dirty="0">
                <a:latin typeface="Times New Roman" panose="02020603050405020304" pitchFamily="18" charset="0"/>
                <a:cs typeface="Times New Roman" panose="02020603050405020304" pitchFamily="18" charset="0"/>
              </a:rPr>
              <a:t>, to better understand how Java is robust, consider two of the main reasons for program failure: memory management mistakes and mishandled exceptional conditions.</a:t>
            </a:r>
          </a:p>
          <a:p>
            <a:pPr algn="just">
              <a:lnSpc>
                <a:spcPct val="150000"/>
              </a:lnSpc>
            </a:pPr>
            <a:r>
              <a:rPr lang="en-IN" sz="2000" dirty="0">
                <a:latin typeface="Times New Roman" panose="02020603050405020304" pitchFamily="18" charset="0"/>
                <a:cs typeface="Times New Roman" panose="02020603050405020304" pitchFamily="18" charset="0"/>
              </a:rPr>
              <a:t>Memory management can be a difficult, tedious task in traditional programming environments.</a:t>
            </a:r>
          </a:p>
          <a:p>
            <a:pPr algn="just">
              <a:lnSpc>
                <a:spcPct val="150000"/>
              </a:lnSpc>
            </a:pPr>
            <a:r>
              <a:rPr lang="en-IN" sz="2000" dirty="0">
                <a:latin typeface="Times New Roman" panose="02020603050405020304" pitchFamily="18" charset="0"/>
                <a:cs typeface="Times New Roman" panose="02020603050405020304" pitchFamily="18" charset="0"/>
              </a:rPr>
              <a:t>For example, in C/C++, the programmer must manually allocate and free all dynamic memory. This sometimes leads to problems, because programmers will either forget to free memory that has been previously allocated or, worse, try to free some memory that another part of their code is still using. </a:t>
            </a:r>
          </a:p>
        </p:txBody>
      </p:sp>
      <p:grpSp>
        <p:nvGrpSpPr>
          <p:cNvPr id="7" name="Group 6">
            <a:extLst>
              <a:ext uri="{FF2B5EF4-FFF2-40B4-BE49-F238E27FC236}">
                <a16:creationId xmlns:a16="http://schemas.microsoft.com/office/drawing/2014/main" id="{F6E4B504-2803-5BFD-DF42-2D9B0189401D}"/>
              </a:ext>
            </a:extLst>
          </p:cNvPr>
          <p:cNvGrpSpPr/>
          <p:nvPr/>
        </p:nvGrpSpPr>
        <p:grpSpPr>
          <a:xfrm>
            <a:off x="580381" y="1049099"/>
            <a:ext cx="1908502" cy="1145101"/>
            <a:chOff x="2239060" y="1339880"/>
            <a:chExt cx="1908502" cy="1145101"/>
          </a:xfrm>
        </p:grpSpPr>
        <p:sp>
          <p:nvSpPr>
            <p:cNvPr id="8" name="Rectangle 7">
              <a:extLst>
                <a:ext uri="{FF2B5EF4-FFF2-40B4-BE49-F238E27FC236}">
                  <a16:creationId xmlns:a16="http://schemas.microsoft.com/office/drawing/2014/main" id="{C3344AB8-7D61-8ED1-7CD6-299C5FC8E13A}"/>
                </a:ext>
              </a:extLst>
            </p:cNvPr>
            <p:cNvSpPr/>
            <p:nvPr/>
          </p:nvSpPr>
          <p:spPr>
            <a:xfrm>
              <a:off x="2239060" y="1339880"/>
              <a:ext cx="1908502" cy="1145101"/>
            </a:xfrm>
            <a:prstGeom prst="rect">
              <a:avLst/>
            </a:pr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76A0B77A-8B25-313F-B87A-92B4BB23A6C4}"/>
                </a:ext>
              </a:extLst>
            </p:cNvPr>
            <p:cNvSpPr txBox="1"/>
            <p:nvPr/>
          </p:nvSpPr>
          <p:spPr>
            <a:xfrm>
              <a:off x="2239060" y="1339880"/>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Robust</a:t>
              </a:r>
              <a:endParaRPr lang="en-US" sz="2200" kern="1200"/>
            </a:p>
          </p:txBody>
        </p:sp>
      </p:grpSp>
    </p:spTree>
    <p:extLst>
      <p:ext uri="{BB962C8B-B14F-4D97-AF65-F5344CB8AC3E}">
        <p14:creationId xmlns:p14="http://schemas.microsoft.com/office/powerpoint/2010/main" val="2857010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673440-1DC1-BC58-4F78-9BFEF92EE856}"/>
              </a:ext>
            </a:extLst>
          </p:cNvPr>
          <p:cNvSpPr>
            <a:spLocks noGrp="1"/>
          </p:cNvSpPr>
          <p:nvPr>
            <p:ph idx="4294967295"/>
          </p:nvPr>
        </p:nvSpPr>
        <p:spPr>
          <a:xfrm>
            <a:off x="988828" y="1761978"/>
            <a:ext cx="10249786" cy="3341650"/>
          </a:xfrm>
        </p:spPr>
        <p:txBody>
          <a:bodyPr>
            <a:normAutofit fontScale="85000" lnSpcReduction="10000"/>
          </a:bodyPr>
          <a:lstStyle/>
          <a:p>
            <a:pPr algn="just">
              <a:lnSpc>
                <a:spcPct val="150000"/>
              </a:lnSpc>
            </a:pPr>
            <a:r>
              <a:rPr lang="en-IN" sz="2400" dirty="0">
                <a:latin typeface="Times New Roman" panose="02020603050405020304" pitchFamily="18" charset="0"/>
                <a:cs typeface="Times New Roman" panose="02020603050405020304" pitchFamily="18" charset="0"/>
              </a:rPr>
              <a:t>Java virtually eliminates these problems by managing memory allocation and deallocation for you.</a:t>
            </a:r>
          </a:p>
          <a:p>
            <a:pPr algn="just">
              <a:lnSpc>
                <a:spcPct val="150000"/>
              </a:lnSpc>
            </a:pPr>
            <a:r>
              <a:rPr lang="en-IN" sz="2400" dirty="0">
                <a:latin typeface="Times New Roman" panose="02020603050405020304" pitchFamily="18" charset="0"/>
                <a:cs typeface="Times New Roman" panose="02020603050405020304" pitchFamily="18" charset="0"/>
              </a:rPr>
              <a:t>Exceptional conditions in traditional environments often arise in situations such as division by zero or “file not found,” and they must be managed with clumsy and hard-to-read constructs. Java helps in this area by providing object-oriented exception handling. </a:t>
            </a:r>
          </a:p>
          <a:p>
            <a:pPr algn="just">
              <a:lnSpc>
                <a:spcPct val="150000"/>
              </a:lnSpc>
            </a:pPr>
            <a:r>
              <a:rPr lang="en-IN" sz="2400" dirty="0">
                <a:latin typeface="Times New Roman" panose="02020603050405020304" pitchFamily="18" charset="0"/>
                <a:cs typeface="Times New Roman" panose="02020603050405020304" pitchFamily="18" charset="0"/>
              </a:rPr>
              <a:t>In a well-written Java program, all run-time errors can—and should—be managed by your program.</a:t>
            </a:r>
          </a:p>
          <a:p>
            <a:endParaRPr lang="en-IN" dirty="0"/>
          </a:p>
        </p:txBody>
      </p:sp>
      <p:sp>
        <p:nvSpPr>
          <p:cNvPr id="6" name="Title 1">
            <a:extLst>
              <a:ext uri="{FF2B5EF4-FFF2-40B4-BE49-F238E27FC236}">
                <a16:creationId xmlns:a16="http://schemas.microsoft.com/office/drawing/2014/main" id="{4FEF5F23-C2A3-A04E-0F6C-7B1169EF29ED}"/>
              </a:ext>
            </a:extLst>
          </p:cNvPr>
          <p:cNvSpPr txBox="1">
            <a:spLocks/>
          </p:cNvSpPr>
          <p:nvPr/>
        </p:nvSpPr>
        <p:spPr>
          <a:xfrm>
            <a:off x="425302" y="970738"/>
            <a:ext cx="10515600" cy="6238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solidFill>
                  <a:srgbClr val="0070C0"/>
                </a:solidFill>
                <a:latin typeface="Times New Roman" panose="02020603050405020304" pitchFamily="18" charset="0"/>
                <a:cs typeface="Times New Roman" panose="02020603050405020304" pitchFamily="18" charset="0"/>
              </a:rPr>
              <a:t>Continue . . .  </a:t>
            </a:r>
          </a:p>
        </p:txBody>
      </p:sp>
    </p:spTree>
    <p:extLst>
      <p:ext uri="{BB962C8B-B14F-4D97-AF65-F5344CB8AC3E}">
        <p14:creationId xmlns:p14="http://schemas.microsoft.com/office/powerpoint/2010/main" val="228508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9954A3-9DFD-4C44-94BA-B95130A3BA1C}" type="slidenum">
              <a:rPr lang="en-US" smtClean="0"/>
              <a:t>33</a:t>
            </a:fld>
            <a:endParaRPr lang="en-US" dirty="0"/>
          </a:p>
        </p:txBody>
      </p:sp>
      <p:sp>
        <p:nvSpPr>
          <p:cNvPr id="3" name="Content Placeholder 2"/>
          <p:cNvSpPr>
            <a:spLocks noGrp="1"/>
          </p:cNvSpPr>
          <p:nvPr>
            <p:ph idx="4294967295"/>
          </p:nvPr>
        </p:nvSpPr>
        <p:spPr>
          <a:xfrm>
            <a:off x="3271838" y="1048914"/>
            <a:ext cx="8081962" cy="4873625"/>
          </a:xfrm>
        </p:spPr>
        <p:txBody>
          <a:bodyPr>
            <a:normAutofit/>
          </a:bodyPr>
          <a:lstStyle/>
          <a:p>
            <a:pPr algn="just">
              <a:lnSpc>
                <a:spcPct val="150000"/>
              </a:lnSpc>
            </a:pPr>
            <a:r>
              <a:rPr lang="en-IN" sz="2000" dirty="0">
                <a:latin typeface="Times New Roman" panose="02020603050405020304" pitchFamily="18" charset="0"/>
                <a:cs typeface="Times New Roman" panose="02020603050405020304" pitchFamily="18" charset="0"/>
              </a:rPr>
              <a:t>Java was designed to meet the real-world requirement of creating interactive, networked programs.</a:t>
            </a:r>
          </a:p>
          <a:p>
            <a:pPr algn="just">
              <a:lnSpc>
                <a:spcPct val="150000"/>
              </a:lnSpc>
            </a:pPr>
            <a:r>
              <a:rPr lang="en-IN" sz="2000" dirty="0">
                <a:latin typeface="Times New Roman" panose="02020603050405020304" pitchFamily="18" charset="0"/>
                <a:cs typeface="Times New Roman" panose="02020603050405020304" pitchFamily="18" charset="0"/>
              </a:rPr>
              <a:t>To accomplish this, Java supports multithreaded programming, which allows you to write programs that do many things simultaneously.</a:t>
            </a:r>
          </a:p>
          <a:p>
            <a:pPr algn="just">
              <a:lnSpc>
                <a:spcPct val="150000"/>
              </a:lnSpc>
            </a:pPr>
            <a:r>
              <a:rPr lang="en-IN" sz="2000" dirty="0">
                <a:latin typeface="Times New Roman" panose="02020603050405020304" pitchFamily="18" charset="0"/>
                <a:cs typeface="Times New Roman" panose="02020603050405020304" pitchFamily="18" charset="0"/>
              </a:rPr>
              <a:t>The Java run-time system comes with an elegant yet sophisticated solution for multi process synchronization that enables you to construct smoothly running interactive systems.</a:t>
            </a:r>
          </a:p>
          <a:p>
            <a:pPr algn="just">
              <a:lnSpc>
                <a:spcPct val="150000"/>
              </a:lnSpc>
            </a:pPr>
            <a:r>
              <a:rPr lang="en-IN" sz="2000" dirty="0">
                <a:latin typeface="Times New Roman" panose="02020603050405020304" pitchFamily="18" charset="0"/>
                <a:cs typeface="Times New Roman" panose="02020603050405020304" pitchFamily="18" charset="0"/>
              </a:rPr>
              <a:t>Java’s easy-to-use approach to multithreading allows you to think about the specific behaviour of your program, not the multitasking subsystem.</a:t>
            </a:r>
          </a:p>
        </p:txBody>
      </p:sp>
      <p:grpSp>
        <p:nvGrpSpPr>
          <p:cNvPr id="7" name="Group 6">
            <a:extLst>
              <a:ext uri="{FF2B5EF4-FFF2-40B4-BE49-F238E27FC236}">
                <a16:creationId xmlns:a16="http://schemas.microsoft.com/office/drawing/2014/main" id="{4C1997D3-7003-E3AD-FDC6-0664DEA753BC}"/>
              </a:ext>
            </a:extLst>
          </p:cNvPr>
          <p:cNvGrpSpPr/>
          <p:nvPr/>
        </p:nvGrpSpPr>
        <p:grpSpPr>
          <a:xfrm>
            <a:off x="612278" y="1048914"/>
            <a:ext cx="1908502" cy="1145101"/>
            <a:chOff x="4338413" y="1339880"/>
            <a:chExt cx="1908502" cy="1145101"/>
          </a:xfrm>
        </p:grpSpPr>
        <p:sp>
          <p:nvSpPr>
            <p:cNvPr id="8" name="Rectangle 7">
              <a:extLst>
                <a:ext uri="{FF2B5EF4-FFF2-40B4-BE49-F238E27FC236}">
                  <a16:creationId xmlns:a16="http://schemas.microsoft.com/office/drawing/2014/main" id="{C9332192-25F5-EEAB-7FFE-7E0D95D2D832}"/>
                </a:ext>
              </a:extLst>
            </p:cNvPr>
            <p:cNvSpPr/>
            <p:nvPr/>
          </p:nvSpPr>
          <p:spPr>
            <a:xfrm>
              <a:off x="4338413" y="1339880"/>
              <a:ext cx="1908502" cy="1145101"/>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A17EB49F-F289-CC9D-B921-1D47C89AAFD9}"/>
                </a:ext>
              </a:extLst>
            </p:cNvPr>
            <p:cNvSpPr txBox="1"/>
            <p:nvPr/>
          </p:nvSpPr>
          <p:spPr>
            <a:xfrm>
              <a:off x="4338413" y="1339880"/>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Multithreaded</a:t>
              </a:r>
              <a:endParaRPr lang="en-US" sz="2200" kern="1200"/>
            </a:p>
          </p:txBody>
        </p:sp>
      </p:grpSp>
    </p:spTree>
    <p:extLst>
      <p:ext uri="{BB962C8B-B14F-4D97-AF65-F5344CB8AC3E}">
        <p14:creationId xmlns:p14="http://schemas.microsoft.com/office/powerpoint/2010/main" val="3051433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9954A3-9DFD-4C44-94BA-B95130A3BA1C}" type="slidenum">
              <a:rPr lang="en-US" smtClean="0"/>
              <a:t>34</a:t>
            </a:fld>
            <a:endParaRPr lang="en-US" dirty="0"/>
          </a:p>
        </p:txBody>
      </p:sp>
      <p:sp>
        <p:nvSpPr>
          <p:cNvPr id="3" name="Content Placeholder 2"/>
          <p:cNvSpPr>
            <a:spLocks noGrp="1"/>
          </p:cNvSpPr>
          <p:nvPr>
            <p:ph idx="4294967295"/>
          </p:nvPr>
        </p:nvSpPr>
        <p:spPr>
          <a:xfrm>
            <a:off x="3295650" y="858506"/>
            <a:ext cx="8058150" cy="5297488"/>
          </a:xfrm>
        </p:spPr>
        <p:txBody>
          <a:bodyPr>
            <a:normAutofit fontScale="92500" lnSpcReduction="20000"/>
          </a:bodyPr>
          <a:lstStyle/>
          <a:p>
            <a:pPr algn="just">
              <a:lnSpc>
                <a:spcPct val="150000"/>
              </a:lnSpc>
            </a:pPr>
            <a:r>
              <a:rPr lang="en-IN" sz="2400" dirty="0">
                <a:latin typeface="Times New Roman" panose="02020603050405020304" pitchFamily="18" charset="0"/>
                <a:cs typeface="Times New Roman" panose="02020603050405020304" pitchFamily="18" charset="0"/>
              </a:rPr>
              <a:t>One of the main problems facing programmers is that no guarantee exists that if you write a program today, it will run tomorrow—even on the same machine.</a:t>
            </a:r>
          </a:p>
          <a:p>
            <a:pPr algn="just">
              <a:lnSpc>
                <a:spcPct val="150000"/>
              </a:lnSpc>
            </a:pPr>
            <a:r>
              <a:rPr lang="en-IN" sz="2400" dirty="0">
                <a:latin typeface="Times New Roman" panose="02020603050405020304" pitchFamily="18" charset="0"/>
                <a:cs typeface="Times New Roman" panose="02020603050405020304" pitchFamily="18" charset="0"/>
              </a:rPr>
              <a:t>Operating system upgrades, processor upgrades, and changes in core system resources can all combine to make a program malfunction. </a:t>
            </a:r>
          </a:p>
          <a:p>
            <a:pPr algn="just">
              <a:lnSpc>
                <a:spcPct val="150000"/>
              </a:lnSpc>
            </a:pPr>
            <a:r>
              <a:rPr lang="en-IN" sz="2400" dirty="0">
                <a:latin typeface="Times New Roman" panose="02020603050405020304" pitchFamily="18" charset="0"/>
                <a:cs typeface="Times New Roman" panose="02020603050405020304" pitchFamily="18" charset="0"/>
              </a:rPr>
              <a:t>The Java designers made several hard decisions in the Java language and the Java Virtual Machine in an attempt to alter this situation. </a:t>
            </a:r>
          </a:p>
          <a:p>
            <a:pPr algn="just">
              <a:lnSpc>
                <a:spcPct val="150000"/>
              </a:lnSpc>
            </a:pPr>
            <a:r>
              <a:rPr lang="en-IN" sz="2400" dirty="0">
                <a:latin typeface="Times New Roman" panose="02020603050405020304" pitchFamily="18" charset="0"/>
                <a:cs typeface="Times New Roman" panose="02020603050405020304" pitchFamily="18" charset="0"/>
              </a:rPr>
              <a:t>Their goal was “write once; run anywhere, any time, forever.” To a great extent, this goal was accomplished.</a:t>
            </a:r>
          </a:p>
        </p:txBody>
      </p:sp>
      <p:grpSp>
        <p:nvGrpSpPr>
          <p:cNvPr id="7" name="Group 6">
            <a:extLst>
              <a:ext uri="{FF2B5EF4-FFF2-40B4-BE49-F238E27FC236}">
                <a16:creationId xmlns:a16="http://schemas.microsoft.com/office/drawing/2014/main" id="{82ADBD2B-5D26-C1D2-BD25-1058B2A3C0C5}"/>
              </a:ext>
            </a:extLst>
          </p:cNvPr>
          <p:cNvGrpSpPr/>
          <p:nvPr/>
        </p:nvGrpSpPr>
        <p:grpSpPr>
          <a:xfrm>
            <a:off x="502662" y="1062650"/>
            <a:ext cx="1908502" cy="1145101"/>
            <a:chOff x="139707" y="2675832"/>
            <a:chExt cx="1908502" cy="1145101"/>
          </a:xfrm>
        </p:grpSpPr>
        <p:sp>
          <p:nvSpPr>
            <p:cNvPr id="8" name="Rectangle 7">
              <a:extLst>
                <a:ext uri="{FF2B5EF4-FFF2-40B4-BE49-F238E27FC236}">
                  <a16:creationId xmlns:a16="http://schemas.microsoft.com/office/drawing/2014/main" id="{5414240A-5F1E-CE39-FA12-97DEA18B4B3D}"/>
                </a:ext>
              </a:extLst>
            </p:cNvPr>
            <p:cNvSpPr/>
            <p:nvPr/>
          </p:nvSpPr>
          <p:spPr>
            <a:xfrm>
              <a:off x="139707" y="2675832"/>
              <a:ext cx="1908502" cy="1145101"/>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1AE3A8F8-5430-3586-34B5-12C7F8B35FEE}"/>
                </a:ext>
              </a:extLst>
            </p:cNvPr>
            <p:cNvSpPr txBox="1"/>
            <p:nvPr/>
          </p:nvSpPr>
          <p:spPr>
            <a:xfrm>
              <a:off x="139707" y="2675832"/>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Architecture-neutral</a:t>
              </a:r>
              <a:endParaRPr lang="en-US" sz="2200" kern="1200" dirty="0"/>
            </a:p>
          </p:txBody>
        </p:sp>
      </p:grpSp>
    </p:spTree>
    <p:extLst>
      <p:ext uri="{BB962C8B-B14F-4D97-AF65-F5344CB8AC3E}">
        <p14:creationId xmlns:p14="http://schemas.microsoft.com/office/powerpoint/2010/main" val="260913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46478" y="827572"/>
            <a:ext cx="8357950" cy="4509972"/>
          </a:xfrm>
        </p:spPr>
        <p:txBody>
          <a:bodyPr>
            <a:noAutofit/>
          </a:bodyPr>
          <a:lstStyle/>
          <a:p>
            <a:pPr algn="just">
              <a:lnSpc>
                <a:spcPct val="170000"/>
              </a:lnSpc>
            </a:pPr>
            <a:r>
              <a:rPr lang="en-IN" sz="1800" dirty="0">
                <a:latin typeface="Times New Roman" panose="02020603050405020304" pitchFamily="18" charset="0"/>
                <a:cs typeface="Times New Roman" panose="02020603050405020304" pitchFamily="18" charset="0"/>
              </a:rPr>
              <a:t>Java enables the creation of cross-platform programs by compiling into an intermediate representation called Java byte code. </a:t>
            </a:r>
          </a:p>
          <a:p>
            <a:pPr algn="just">
              <a:lnSpc>
                <a:spcPct val="170000"/>
              </a:lnSpc>
            </a:pPr>
            <a:r>
              <a:rPr lang="en-IN" sz="1800" dirty="0">
                <a:latin typeface="Times New Roman" panose="02020603050405020304" pitchFamily="18" charset="0"/>
                <a:cs typeface="Times New Roman" panose="02020603050405020304" pitchFamily="18" charset="0"/>
              </a:rPr>
              <a:t>This code can be executed on any system that implements the Java Virtual Machine. </a:t>
            </a:r>
          </a:p>
          <a:p>
            <a:pPr algn="just">
              <a:lnSpc>
                <a:spcPct val="170000"/>
              </a:lnSpc>
            </a:pPr>
            <a:r>
              <a:rPr lang="en-IN" sz="1800" dirty="0">
                <a:latin typeface="Times New Roman" panose="02020603050405020304" pitchFamily="18" charset="0"/>
                <a:cs typeface="Times New Roman" panose="02020603050405020304" pitchFamily="18" charset="0"/>
              </a:rPr>
              <a:t>Most previous attempts at cross-platform solutions have done so at the expense of performance. </a:t>
            </a:r>
          </a:p>
          <a:p>
            <a:pPr algn="just">
              <a:lnSpc>
                <a:spcPct val="170000"/>
              </a:lnSpc>
            </a:pPr>
            <a:r>
              <a:rPr lang="en-IN" sz="1800" dirty="0">
                <a:latin typeface="Times New Roman" panose="02020603050405020304" pitchFamily="18" charset="0"/>
                <a:cs typeface="Times New Roman" panose="02020603050405020304" pitchFamily="18" charset="0"/>
              </a:rPr>
              <a:t>As explained earlier, the Java bytecode was carefully designed so that it would be easy to translate directly into native machine code for very high performance by using a just-in-time compiler.</a:t>
            </a:r>
          </a:p>
          <a:p>
            <a:pPr algn="just">
              <a:lnSpc>
                <a:spcPct val="170000"/>
              </a:lnSpc>
            </a:pPr>
            <a:r>
              <a:rPr lang="en-IN" sz="1800" dirty="0">
                <a:latin typeface="Times New Roman" panose="02020603050405020304" pitchFamily="18" charset="0"/>
                <a:cs typeface="Times New Roman" panose="02020603050405020304" pitchFamily="18" charset="0"/>
              </a:rPr>
              <a:t>Java run-time systems that provide this feature lose none of the benefits of the platform-independent code.</a:t>
            </a:r>
          </a:p>
        </p:txBody>
      </p:sp>
      <p:sp>
        <p:nvSpPr>
          <p:cNvPr id="4" name="Slide Number Placeholder 3"/>
          <p:cNvSpPr>
            <a:spLocks noGrp="1"/>
          </p:cNvSpPr>
          <p:nvPr>
            <p:ph type="sldNum" sz="quarter" idx="12"/>
          </p:nvPr>
        </p:nvSpPr>
        <p:spPr/>
        <p:txBody>
          <a:bodyPr/>
          <a:lstStyle/>
          <a:p>
            <a:fld id="{519954A3-9DFD-4C44-94BA-B95130A3BA1C}" type="slidenum">
              <a:rPr lang="en-US" smtClean="0"/>
              <a:t>35</a:t>
            </a:fld>
            <a:endParaRPr lang="en-US" dirty="0"/>
          </a:p>
        </p:txBody>
      </p:sp>
      <p:grpSp>
        <p:nvGrpSpPr>
          <p:cNvPr id="7" name="Group 6">
            <a:extLst>
              <a:ext uri="{FF2B5EF4-FFF2-40B4-BE49-F238E27FC236}">
                <a16:creationId xmlns:a16="http://schemas.microsoft.com/office/drawing/2014/main" id="{02CB5A80-AD58-6015-0440-5C5EBA2C96A0}"/>
              </a:ext>
            </a:extLst>
          </p:cNvPr>
          <p:cNvGrpSpPr/>
          <p:nvPr/>
        </p:nvGrpSpPr>
        <p:grpSpPr>
          <a:xfrm>
            <a:off x="556838" y="1095306"/>
            <a:ext cx="1908502" cy="1145101"/>
            <a:chOff x="2239060" y="2675832"/>
            <a:chExt cx="1908502" cy="1145101"/>
          </a:xfrm>
        </p:grpSpPr>
        <p:sp>
          <p:nvSpPr>
            <p:cNvPr id="8" name="Rectangle 7">
              <a:extLst>
                <a:ext uri="{FF2B5EF4-FFF2-40B4-BE49-F238E27FC236}">
                  <a16:creationId xmlns:a16="http://schemas.microsoft.com/office/drawing/2014/main" id="{FB5981C8-EFD6-8464-C270-09E7C3423EC3}"/>
                </a:ext>
              </a:extLst>
            </p:cNvPr>
            <p:cNvSpPr/>
            <p:nvPr/>
          </p:nvSpPr>
          <p:spPr>
            <a:xfrm>
              <a:off x="2239060" y="2675832"/>
              <a:ext cx="1908502" cy="1145101"/>
            </a:xfrm>
            <a:prstGeom prst="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C25CB96B-15E8-9BB4-A7AD-B39BE8073F60}"/>
                </a:ext>
              </a:extLst>
            </p:cNvPr>
            <p:cNvSpPr txBox="1"/>
            <p:nvPr/>
          </p:nvSpPr>
          <p:spPr>
            <a:xfrm>
              <a:off x="2239060" y="2675832"/>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Interpreted</a:t>
              </a:r>
              <a:endParaRPr lang="en-US" sz="2200" kern="1200" dirty="0"/>
            </a:p>
          </p:txBody>
        </p:sp>
      </p:grpSp>
    </p:spTree>
    <p:extLst>
      <p:ext uri="{BB962C8B-B14F-4D97-AF65-F5344CB8AC3E}">
        <p14:creationId xmlns:p14="http://schemas.microsoft.com/office/powerpoint/2010/main" val="2665078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9954A3-9DFD-4C44-94BA-B95130A3BA1C}" type="slidenum">
              <a:rPr lang="en-US" smtClean="0"/>
              <a:t>36</a:t>
            </a:fld>
            <a:endParaRPr lang="en-US" dirty="0"/>
          </a:p>
        </p:txBody>
      </p:sp>
      <p:sp>
        <p:nvSpPr>
          <p:cNvPr id="3" name="Content Placeholder 2"/>
          <p:cNvSpPr>
            <a:spLocks noGrp="1"/>
          </p:cNvSpPr>
          <p:nvPr>
            <p:ph idx="4294967295"/>
          </p:nvPr>
        </p:nvSpPr>
        <p:spPr>
          <a:xfrm>
            <a:off x="3267738" y="1133976"/>
            <a:ext cx="7822019" cy="4351338"/>
          </a:xfrm>
        </p:spPr>
        <p:txBody>
          <a:bodyPr/>
          <a:lstStyle/>
          <a:p>
            <a:pPr algn="just">
              <a:lnSpc>
                <a:spcPct val="150000"/>
              </a:lnSpc>
            </a:pPr>
            <a:r>
              <a:rPr lang="en-IN" sz="2400" dirty="0">
                <a:latin typeface="Times New Roman" panose="02020603050405020304" pitchFamily="18" charset="0"/>
                <a:cs typeface="Times New Roman" panose="02020603050405020304" pitchFamily="18" charset="0"/>
              </a:rPr>
              <a:t>Java is designed for the distributed environment of the Internet because it handles TCP/IP protocols. </a:t>
            </a:r>
          </a:p>
          <a:p>
            <a:pPr algn="just">
              <a:lnSpc>
                <a:spcPct val="150000"/>
              </a:lnSpc>
            </a:pPr>
            <a:r>
              <a:rPr lang="en-IN" sz="2400" dirty="0">
                <a:latin typeface="Times New Roman" panose="02020603050405020304" pitchFamily="18" charset="0"/>
                <a:cs typeface="Times New Roman" panose="02020603050405020304" pitchFamily="18" charset="0"/>
              </a:rPr>
              <a:t>In fact, accessing a resource using a URL is not much different from accessing a file. </a:t>
            </a:r>
          </a:p>
          <a:p>
            <a:pPr algn="just">
              <a:lnSpc>
                <a:spcPct val="150000"/>
              </a:lnSpc>
            </a:pPr>
            <a:r>
              <a:rPr lang="en-IN" sz="2400" dirty="0">
                <a:latin typeface="Times New Roman" panose="02020603050405020304" pitchFamily="18" charset="0"/>
                <a:cs typeface="Times New Roman" panose="02020603050405020304" pitchFamily="18" charset="0"/>
              </a:rPr>
              <a:t>Java also supports </a:t>
            </a:r>
            <a:r>
              <a:rPr lang="en-IN" sz="2400" i="1" dirty="0">
                <a:latin typeface="Times New Roman" panose="02020603050405020304" pitchFamily="18" charset="0"/>
                <a:cs typeface="Times New Roman" panose="02020603050405020304" pitchFamily="18" charset="0"/>
              </a:rPr>
              <a:t>Remote Method Invocation (RMI). </a:t>
            </a:r>
            <a:r>
              <a:rPr lang="en-IN" sz="2400" dirty="0">
                <a:latin typeface="Times New Roman" panose="02020603050405020304" pitchFamily="18" charset="0"/>
                <a:cs typeface="Times New Roman" panose="02020603050405020304" pitchFamily="18" charset="0"/>
              </a:rPr>
              <a:t>This feature enables a program to invoke methods across a network.</a:t>
            </a:r>
          </a:p>
          <a:p>
            <a:endParaRPr lang="en-IN" dirty="0"/>
          </a:p>
        </p:txBody>
      </p:sp>
      <p:grpSp>
        <p:nvGrpSpPr>
          <p:cNvPr id="5" name="Group 4">
            <a:extLst>
              <a:ext uri="{FF2B5EF4-FFF2-40B4-BE49-F238E27FC236}">
                <a16:creationId xmlns:a16="http://schemas.microsoft.com/office/drawing/2014/main" id="{9339B7F5-973F-DF44-EDA8-EA7968A96A6D}"/>
              </a:ext>
            </a:extLst>
          </p:cNvPr>
          <p:cNvGrpSpPr/>
          <p:nvPr/>
        </p:nvGrpSpPr>
        <p:grpSpPr>
          <a:xfrm>
            <a:off x="654809" y="1133976"/>
            <a:ext cx="1908502" cy="1145101"/>
            <a:chOff x="1189383" y="4011784"/>
            <a:chExt cx="1908502" cy="1145101"/>
          </a:xfrm>
        </p:grpSpPr>
        <p:sp>
          <p:nvSpPr>
            <p:cNvPr id="6" name="Rectangle 5">
              <a:extLst>
                <a:ext uri="{FF2B5EF4-FFF2-40B4-BE49-F238E27FC236}">
                  <a16:creationId xmlns:a16="http://schemas.microsoft.com/office/drawing/2014/main" id="{544737FD-657E-2391-5D1B-388D0BBFD6AE}"/>
                </a:ext>
              </a:extLst>
            </p:cNvPr>
            <p:cNvSpPr/>
            <p:nvPr/>
          </p:nvSpPr>
          <p:spPr>
            <a:xfrm>
              <a:off x="1189383" y="4011784"/>
              <a:ext cx="1908502" cy="1145101"/>
            </a:xfrm>
            <a:prstGeom prst="rect">
              <a:avLst/>
            </a:pr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5E0CC2EA-B2C2-3282-5D94-A1E27BAA1A23}"/>
                </a:ext>
              </a:extLst>
            </p:cNvPr>
            <p:cNvSpPr txBox="1"/>
            <p:nvPr/>
          </p:nvSpPr>
          <p:spPr>
            <a:xfrm>
              <a:off x="1189383" y="4011784"/>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Distributed</a:t>
              </a:r>
              <a:endParaRPr lang="en-US" sz="2200" kern="1200"/>
            </a:p>
          </p:txBody>
        </p:sp>
      </p:grpSp>
    </p:spTree>
    <p:extLst>
      <p:ext uri="{BB962C8B-B14F-4D97-AF65-F5344CB8AC3E}">
        <p14:creationId xmlns:p14="http://schemas.microsoft.com/office/powerpoint/2010/main" val="141138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9954A3-9DFD-4C44-94BA-B95130A3BA1C}" type="slidenum">
              <a:rPr lang="en-US" smtClean="0"/>
              <a:t>37</a:t>
            </a:fld>
            <a:endParaRPr lang="en-US" dirty="0"/>
          </a:p>
        </p:txBody>
      </p:sp>
      <p:sp>
        <p:nvSpPr>
          <p:cNvPr id="3" name="Content Placeholder 2"/>
          <p:cNvSpPr>
            <a:spLocks noGrp="1"/>
          </p:cNvSpPr>
          <p:nvPr>
            <p:ph idx="4294967295"/>
          </p:nvPr>
        </p:nvSpPr>
        <p:spPr>
          <a:xfrm>
            <a:off x="3265103" y="1048915"/>
            <a:ext cx="8163125" cy="4735197"/>
          </a:xfrm>
        </p:spPr>
        <p:txBody>
          <a:bodyPr>
            <a:normAutofit/>
          </a:bodyPr>
          <a:lstStyle/>
          <a:p>
            <a:pPr algn="just">
              <a:lnSpc>
                <a:spcPct val="150000"/>
              </a:lnSpc>
            </a:pPr>
            <a:r>
              <a:rPr lang="en-IN" sz="2400" dirty="0">
                <a:latin typeface="Times New Roman" panose="02020603050405020304" pitchFamily="18" charset="0"/>
                <a:cs typeface="Times New Roman" panose="02020603050405020304" pitchFamily="18" charset="0"/>
              </a:rPr>
              <a:t>Java programs carry with them substantial amounts of run-time type information that is </a:t>
            </a:r>
            <a:r>
              <a:rPr lang="en-IN" sz="2400" b="1" i="1" dirty="0">
                <a:solidFill>
                  <a:srgbClr val="FF0000"/>
                </a:solidFill>
                <a:latin typeface="Times New Roman" panose="02020603050405020304" pitchFamily="18" charset="0"/>
                <a:cs typeface="Times New Roman" panose="02020603050405020304" pitchFamily="18" charset="0"/>
              </a:rPr>
              <a:t>used to verify and resolve accesses to objects at run time.</a:t>
            </a:r>
          </a:p>
          <a:p>
            <a:pPr algn="just">
              <a:lnSpc>
                <a:spcPct val="150000"/>
              </a:lnSpc>
            </a:pPr>
            <a:r>
              <a:rPr lang="en-IN" sz="2400" dirty="0">
                <a:latin typeface="Times New Roman" panose="02020603050405020304" pitchFamily="18" charset="0"/>
                <a:cs typeface="Times New Roman" panose="02020603050405020304" pitchFamily="18" charset="0"/>
              </a:rPr>
              <a:t>This makes it possible to dynamically link code in a safe and expedient manner.</a:t>
            </a:r>
          </a:p>
          <a:p>
            <a:pPr algn="just">
              <a:lnSpc>
                <a:spcPct val="150000"/>
              </a:lnSpc>
            </a:pPr>
            <a:r>
              <a:rPr lang="en-IN" sz="2400" dirty="0">
                <a:latin typeface="Times New Roman" panose="02020603050405020304" pitchFamily="18" charset="0"/>
                <a:cs typeface="Times New Roman" panose="02020603050405020304" pitchFamily="18" charset="0"/>
              </a:rPr>
              <a:t>This is crucial to the robustness of the Java environment, in which small fragments of bytecode may be dynamically updated on a running system.</a:t>
            </a:r>
            <a:endParaRPr lang="en-IN" sz="2400" b="1" u="sng" dirty="0">
              <a:solidFill>
                <a:srgbClr val="FF00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502B5828-5640-0F41-9DA9-F51B3F71FB5C}"/>
              </a:ext>
            </a:extLst>
          </p:cNvPr>
          <p:cNvGrpSpPr/>
          <p:nvPr/>
        </p:nvGrpSpPr>
        <p:grpSpPr>
          <a:xfrm>
            <a:off x="676075" y="1048915"/>
            <a:ext cx="1908502" cy="1145101"/>
            <a:chOff x="3288737" y="4011784"/>
            <a:chExt cx="1908502" cy="1145101"/>
          </a:xfrm>
        </p:grpSpPr>
        <p:sp>
          <p:nvSpPr>
            <p:cNvPr id="8" name="Rectangle 7">
              <a:extLst>
                <a:ext uri="{FF2B5EF4-FFF2-40B4-BE49-F238E27FC236}">
                  <a16:creationId xmlns:a16="http://schemas.microsoft.com/office/drawing/2014/main" id="{C65DB788-C31D-A2FD-1DD7-6483CFD716B0}"/>
                </a:ext>
              </a:extLst>
            </p:cNvPr>
            <p:cNvSpPr/>
            <p:nvPr/>
          </p:nvSpPr>
          <p:spPr>
            <a:xfrm>
              <a:off x="3288737" y="4011784"/>
              <a:ext cx="1908502" cy="1145101"/>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7FA31258-DFAC-0371-A0F0-AF55EEA5C937}"/>
                </a:ext>
              </a:extLst>
            </p:cNvPr>
            <p:cNvSpPr txBox="1"/>
            <p:nvPr/>
          </p:nvSpPr>
          <p:spPr>
            <a:xfrm>
              <a:off x="3288737" y="4011784"/>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Dynamic</a:t>
              </a:r>
              <a:endParaRPr lang="en-US" sz="2200" kern="1200"/>
            </a:p>
          </p:txBody>
        </p:sp>
      </p:grpSp>
    </p:spTree>
    <p:extLst>
      <p:ext uri="{BB962C8B-B14F-4D97-AF65-F5344CB8AC3E}">
        <p14:creationId xmlns:p14="http://schemas.microsoft.com/office/powerpoint/2010/main" val="1688271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and question mark">
            <a:extLst>
              <a:ext uri="{FF2B5EF4-FFF2-40B4-BE49-F238E27FC236}">
                <a16:creationId xmlns:a16="http://schemas.microsoft.com/office/drawing/2014/main" id="{92047DED-37DB-6511-D370-103E5AED704A}"/>
              </a:ext>
            </a:extLst>
          </p:cNvPr>
          <p:cNvPicPr>
            <a:picLocks noChangeAspect="1"/>
          </p:cNvPicPr>
          <p:nvPr/>
        </p:nvPicPr>
        <p:blipFill rotWithShape="1">
          <a:blip r:embed="rId2"/>
          <a:srcRect l="9500" t="9091" r="25864"/>
          <a:stretch/>
        </p:blipFill>
        <p:spPr>
          <a:xfrm>
            <a:off x="1477925" y="607414"/>
            <a:ext cx="9236149" cy="5643171"/>
          </a:xfrm>
          <a:prstGeom prst="rect">
            <a:avLst/>
          </a:prstGeom>
        </p:spPr>
      </p:pic>
      <p:sp>
        <p:nvSpPr>
          <p:cNvPr id="2" name="Title 1">
            <a:extLst>
              <a:ext uri="{FF2B5EF4-FFF2-40B4-BE49-F238E27FC236}">
                <a16:creationId xmlns:a16="http://schemas.microsoft.com/office/drawing/2014/main" id="{7B5F4202-48C8-7C9F-632A-4AD70C313AF3}"/>
              </a:ext>
            </a:extLst>
          </p:cNvPr>
          <p:cNvSpPr>
            <a:spLocks noGrp="1"/>
          </p:cNvSpPr>
          <p:nvPr>
            <p:ph type="title" idx="4294967295"/>
          </p:nvPr>
        </p:nvSpPr>
        <p:spPr>
          <a:xfrm>
            <a:off x="1477925" y="2670130"/>
            <a:ext cx="3090339" cy="3203575"/>
          </a:xfrm>
        </p:spPr>
        <p:txBody>
          <a:bodyPr vert="horz" lIns="91440" tIns="45720" rIns="91440" bIns="45720" rtlCol="0" anchor="ctr">
            <a:normAutofit/>
          </a:bodyPr>
          <a:lstStyle/>
          <a:p>
            <a:pPr algn="ctr">
              <a:lnSpc>
                <a:spcPct val="150000"/>
              </a:lnSpc>
            </a:pPr>
            <a:r>
              <a:rPr lang="en-US" sz="32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 Oriented Programming  Principles </a:t>
            </a:r>
          </a:p>
        </p:txBody>
      </p:sp>
      <p:pic>
        <p:nvPicPr>
          <p:cNvPr id="3" name="Picture 2" descr="OOps concept in Java">
            <a:extLst>
              <a:ext uri="{FF2B5EF4-FFF2-40B4-BE49-F238E27FC236}">
                <a16:creationId xmlns:a16="http://schemas.microsoft.com/office/drawing/2014/main" id="{929C8D16-1595-D606-4AA2-A490E41139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68264" y="696623"/>
            <a:ext cx="6021764" cy="546475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3" descr="Java OOPs Concepts">
            <a:extLst>
              <a:ext uri="{FF2B5EF4-FFF2-40B4-BE49-F238E27FC236}">
                <a16:creationId xmlns:a16="http://schemas.microsoft.com/office/drawing/2014/main" id="{1B57A6BA-903A-CC38-A6DD-905789AFB397}"/>
              </a:ext>
            </a:extLst>
          </p:cNvPr>
          <p:cNvPicPr/>
          <p:nvPr/>
        </p:nvPicPr>
        <p:blipFill rotWithShape="1">
          <a:blip r:embed="rId4">
            <a:extLst>
              <a:ext uri="{28A0092B-C50C-407E-A947-70E740481C1C}">
                <a14:useLocalDpi xmlns:a14="http://schemas.microsoft.com/office/drawing/2010/main" val="0"/>
              </a:ext>
            </a:extLst>
          </a:blip>
          <a:srcRect l="4675" t="7469" r="3744" b="-1537"/>
          <a:stretch/>
        </p:blipFill>
        <p:spPr bwMode="auto">
          <a:xfrm>
            <a:off x="1477925" y="607413"/>
            <a:ext cx="2966293" cy="2157051"/>
          </a:xfrm>
          <a:prstGeom prst="rect">
            <a:avLst/>
          </a:prstGeom>
          <a:noFill/>
          <a:ln>
            <a:noFill/>
          </a:ln>
        </p:spPr>
      </p:pic>
    </p:spTree>
    <p:extLst>
      <p:ext uri="{BB962C8B-B14F-4D97-AF65-F5344CB8AC3E}">
        <p14:creationId xmlns:p14="http://schemas.microsoft.com/office/powerpoint/2010/main" val="555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3E8E23-0EA5-75B1-64F4-686925B3CEAD}"/>
              </a:ext>
            </a:extLst>
          </p:cNvPr>
          <p:cNvSpPr>
            <a:spLocks noGrp="1"/>
          </p:cNvSpPr>
          <p:nvPr>
            <p:ph idx="4294967295"/>
          </p:nvPr>
        </p:nvSpPr>
        <p:spPr>
          <a:xfrm>
            <a:off x="3115340" y="1095306"/>
            <a:ext cx="8293395" cy="4351338"/>
          </a:xfrm>
        </p:spPr>
        <p:txBody>
          <a:bodyPr>
            <a:normAutofit/>
          </a:bodyPr>
          <a:lstStyle/>
          <a:p>
            <a:pPr algn="just">
              <a:lnSpc>
                <a:spcPct val="150000"/>
              </a:lnSpc>
            </a:pPr>
            <a:r>
              <a:rPr lang="en-IN" sz="2200" dirty="0">
                <a:latin typeface="Times New Roman" panose="02020603050405020304" pitchFamily="18" charset="0"/>
                <a:cs typeface="Times New Roman" panose="02020603050405020304" pitchFamily="18" charset="0"/>
              </a:rPr>
              <a:t>In Java, a class is a fundamental </a:t>
            </a:r>
            <a:r>
              <a:rPr lang="en-IN" sz="2200" b="1" i="1" dirty="0">
                <a:solidFill>
                  <a:srgbClr val="0070C0"/>
                </a:solidFill>
                <a:latin typeface="Times New Roman" panose="02020603050405020304" pitchFamily="18" charset="0"/>
                <a:cs typeface="Times New Roman" panose="02020603050405020304" pitchFamily="18" charset="0"/>
              </a:rPr>
              <a:t>building block</a:t>
            </a:r>
            <a:r>
              <a:rPr lang="en-IN" sz="2200" dirty="0">
                <a:latin typeface="Times New Roman" panose="02020603050405020304" pitchFamily="18" charset="0"/>
                <a:cs typeface="Times New Roman" panose="02020603050405020304" pitchFamily="18" charset="0"/>
              </a:rPr>
              <a:t> of object-oriented programming (OOP). </a:t>
            </a:r>
          </a:p>
          <a:p>
            <a:pPr algn="just">
              <a:lnSpc>
                <a:spcPct val="150000"/>
              </a:lnSpc>
            </a:pPr>
            <a:r>
              <a:rPr lang="en-IN" sz="2200" dirty="0">
                <a:latin typeface="Times New Roman" panose="02020603050405020304" pitchFamily="18" charset="0"/>
                <a:cs typeface="Times New Roman" panose="02020603050405020304" pitchFamily="18" charset="0"/>
              </a:rPr>
              <a:t>It is a </a:t>
            </a:r>
            <a:r>
              <a:rPr lang="en-IN" sz="2200" b="1" i="1" dirty="0">
                <a:solidFill>
                  <a:srgbClr val="00B050"/>
                </a:solidFill>
                <a:latin typeface="Times New Roman" panose="02020603050405020304" pitchFamily="18" charset="0"/>
                <a:cs typeface="Times New Roman" panose="02020603050405020304" pitchFamily="18" charset="0"/>
              </a:rPr>
              <a:t>blueprint</a:t>
            </a:r>
            <a:r>
              <a:rPr lang="en-IN" sz="2200" dirty="0">
                <a:latin typeface="Times New Roman" panose="02020603050405020304" pitchFamily="18" charset="0"/>
                <a:cs typeface="Times New Roman" panose="02020603050405020304" pitchFamily="18" charset="0"/>
              </a:rPr>
              <a:t> or a </a:t>
            </a:r>
            <a:r>
              <a:rPr lang="en-IN" sz="2200" b="1" i="1" dirty="0">
                <a:solidFill>
                  <a:srgbClr val="00B050"/>
                </a:solidFill>
                <a:latin typeface="Times New Roman" panose="02020603050405020304" pitchFamily="18" charset="0"/>
                <a:cs typeface="Times New Roman" panose="02020603050405020304" pitchFamily="18" charset="0"/>
              </a:rPr>
              <a:t>template</a:t>
            </a:r>
            <a:r>
              <a:rPr lang="en-IN" sz="2200" dirty="0">
                <a:latin typeface="Times New Roman" panose="02020603050405020304" pitchFamily="18" charset="0"/>
                <a:cs typeface="Times New Roman" panose="02020603050405020304" pitchFamily="18" charset="0"/>
              </a:rPr>
              <a:t> that defines the structure and behavior of objects. </a:t>
            </a:r>
          </a:p>
          <a:p>
            <a:pPr algn="just">
              <a:lnSpc>
                <a:spcPct val="150000"/>
              </a:lnSpc>
            </a:pPr>
            <a:r>
              <a:rPr lang="en-IN" sz="2200" dirty="0">
                <a:latin typeface="Times New Roman" panose="02020603050405020304" pitchFamily="18" charset="0"/>
                <a:cs typeface="Times New Roman" panose="02020603050405020304" pitchFamily="18" charset="0"/>
              </a:rPr>
              <a:t>When you create an object from a class, you are instantiating that class, and the object becomes an instance of that class. </a:t>
            </a:r>
          </a:p>
          <a:p>
            <a:pPr algn="just">
              <a:lnSpc>
                <a:spcPct val="150000"/>
              </a:lnSpc>
            </a:pPr>
            <a:r>
              <a:rPr lang="en-IN" sz="2200" dirty="0">
                <a:latin typeface="Times New Roman" panose="02020603050405020304" pitchFamily="18" charset="0"/>
                <a:cs typeface="Times New Roman" panose="02020603050405020304" pitchFamily="18" charset="0"/>
              </a:rPr>
              <a:t>In other words, </a:t>
            </a:r>
            <a:r>
              <a:rPr lang="en-IN" sz="2200" b="1" i="1" dirty="0">
                <a:solidFill>
                  <a:schemeClr val="accent4">
                    <a:lumMod val="75000"/>
                  </a:schemeClr>
                </a:solidFill>
                <a:latin typeface="Times New Roman" panose="02020603050405020304" pitchFamily="18" charset="0"/>
                <a:cs typeface="Times New Roman" panose="02020603050405020304" pitchFamily="18" charset="0"/>
              </a:rPr>
              <a:t>objects are instances of classes</a:t>
            </a:r>
            <a:r>
              <a:rPr lang="en-IN" sz="2200" dirty="0">
                <a:latin typeface="Times New Roman" panose="02020603050405020304" pitchFamily="18" charset="0"/>
                <a:cs typeface="Times New Roman" panose="02020603050405020304" pitchFamily="18" charset="0"/>
              </a:rPr>
              <a:t>.</a:t>
            </a:r>
          </a:p>
        </p:txBody>
      </p:sp>
      <p:grpSp>
        <p:nvGrpSpPr>
          <p:cNvPr id="6" name="Group 5">
            <a:extLst>
              <a:ext uri="{FF2B5EF4-FFF2-40B4-BE49-F238E27FC236}">
                <a16:creationId xmlns:a16="http://schemas.microsoft.com/office/drawing/2014/main" id="{535DEB4C-FA57-4FD5-5049-93C610105C63}"/>
              </a:ext>
            </a:extLst>
          </p:cNvPr>
          <p:cNvGrpSpPr/>
          <p:nvPr/>
        </p:nvGrpSpPr>
        <p:grpSpPr>
          <a:xfrm>
            <a:off x="556838" y="1095306"/>
            <a:ext cx="1908502" cy="1145101"/>
            <a:chOff x="2239060" y="2675832"/>
            <a:chExt cx="1908502" cy="1145101"/>
          </a:xfrm>
        </p:grpSpPr>
        <p:sp>
          <p:nvSpPr>
            <p:cNvPr id="7" name="Rectangle 6">
              <a:extLst>
                <a:ext uri="{FF2B5EF4-FFF2-40B4-BE49-F238E27FC236}">
                  <a16:creationId xmlns:a16="http://schemas.microsoft.com/office/drawing/2014/main" id="{9C5F205F-1A38-BB57-B5BE-623C11C2B869}"/>
                </a:ext>
              </a:extLst>
            </p:cNvPr>
            <p:cNvSpPr/>
            <p:nvPr/>
          </p:nvSpPr>
          <p:spPr>
            <a:xfrm>
              <a:off x="2239060" y="2675832"/>
              <a:ext cx="1908502" cy="1145101"/>
            </a:xfrm>
            <a:prstGeom prst="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525D69DC-3726-8900-E021-26E4C9EF1560}"/>
                </a:ext>
              </a:extLst>
            </p:cNvPr>
            <p:cNvSpPr txBox="1"/>
            <p:nvPr/>
          </p:nvSpPr>
          <p:spPr>
            <a:xfrm>
              <a:off x="2239060" y="2675832"/>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800" b="1" kern="1200" dirty="0">
                  <a:latin typeface="Times New Roman" panose="02020603050405020304" pitchFamily="18" charset="0"/>
                  <a:cs typeface="Times New Roman" panose="02020603050405020304" pitchFamily="18" charset="0"/>
                </a:rPr>
                <a:t>Class</a:t>
              </a:r>
              <a:endParaRPr lang="en-US" sz="28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3318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863A9EA6-6DE6-3528-F95F-9BA336C47E6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EC82749-28C5-4196-B8D3-C0172AA91CB1}" type="slidenum">
              <a:rPr lang="en-US" altLang="en-US">
                <a:solidFill>
                  <a:srgbClr val="898989"/>
                </a:solidFill>
                <a:latin typeface="Calibri" panose="020F0502020204030204" pitchFamily="34" charset="0"/>
              </a:rPr>
              <a:pPr eaLnBrk="1" hangingPunct="1"/>
              <a:t>4</a:t>
            </a:fld>
            <a:endParaRPr lang="en-US" altLang="en-US">
              <a:solidFill>
                <a:srgbClr val="898989"/>
              </a:solidFill>
              <a:latin typeface="Calibri" panose="020F0502020204030204" pitchFamily="34" charset="0"/>
            </a:endParaRPr>
          </a:p>
        </p:txBody>
      </p:sp>
      <p:sp>
        <p:nvSpPr>
          <p:cNvPr id="14340" name="Rectangle 3">
            <a:extLst>
              <a:ext uri="{FF2B5EF4-FFF2-40B4-BE49-F238E27FC236}">
                <a16:creationId xmlns:a16="http://schemas.microsoft.com/office/drawing/2014/main" id="{2CA846F1-23CF-F67A-2967-E29A6722A336}"/>
              </a:ext>
            </a:extLst>
          </p:cNvPr>
          <p:cNvSpPr>
            <a:spLocks noChangeArrowheads="1"/>
          </p:cNvSpPr>
          <p:nvPr/>
        </p:nvSpPr>
        <p:spPr bwMode="auto">
          <a:xfrm>
            <a:off x="1273277" y="1390237"/>
            <a:ext cx="9620865" cy="278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50000"/>
              </a:lnSpc>
            </a:pPr>
            <a:r>
              <a:rPr lang="en-US" altLang="en-US" sz="3600" b="1" dirty="0">
                <a:solidFill>
                  <a:srgbClr val="0070C0"/>
                </a:solidFill>
                <a:latin typeface="Times New Roman" panose="02020603050405020304" pitchFamily="18" charset="0"/>
                <a:cs typeface="Times New Roman" panose="02020603050405020304" pitchFamily="18" charset="0"/>
              </a:rPr>
              <a:t>Programming Language ?</a:t>
            </a:r>
          </a:p>
          <a:p>
            <a:pPr marL="457200" indent="-457200" eaLnBrk="1" hangingPunct="1">
              <a:lnSpc>
                <a:spcPct val="150000"/>
              </a:lnSpc>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Coded language used by programmers to write instructions that a computer can understand to do what the programmer or the computer user wants.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D5D84B-F902-39F5-9CFC-08C34B69B508}"/>
              </a:ext>
            </a:extLst>
          </p:cNvPr>
          <p:cNvPicPr>
            <a:picLocks noChangeAspect="1"/>
          </p:cNvPicPr>
          <p:nvPr/>
        </p:nvPicPr>
        <p:blipFill>
          <a:blip r:embed="rId2"/>
          <a:stretch>
            <a:fillRect/>
          </a:stretch>
        </p:blipFill>
        <p:spPr>
          <a:xfrm>
            <a:off x="1648045" y="4307190"/>
            <a:ext cx="6502553" cy="1503481"/>
          </a:xfrm>
          <a:prstGeom prst="rect">
            <a:avLst/>
          </a:prstGeom>
        </p:spPr>
      </p:pic>
      <p:sp>
        <p:nvSpPr>
          <p:cNvPr id="6" name="TextBox 5">
            <a:extLst>
              <a:ext uri="{FF2B5EF4-FFF2-40B4-BE49-F238E27FC236}">
                <a16:creationId xmlns:a16="http://schemas.microsoft.com/office/drawing/2014/main" id="{7EC520FB-E842-C303-9BA3-D8008FB82C9A}"/>
              </a:ext>
            </a:extLst>
          </p:cNvPr>
          <p:cNvSpPr txBox="1"/>
          <p:nvPr/>
        </p:nvSpPr>
        <p:spPr>
          <a:xfrm>
            <a:off x="776176" y="1047329"/>
            <a:ext cx="10122196" cy="280314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b="0" i="1" dirty="0">
                <a:solidFill>
                  <a:srgbClr val="0070C0"/>
                </a:solidFill>
                <a:effectLst/>
                <a:latin typeface="Times New Roman" panose="02020603050405020304" pitchFamily="18" charset="0"/>
                <a:cs typeface="Times New Roman" panose="02020603050405020304" pitchFamily="18" charset="0"/>
              </a:rPr>
              <a:t>A Java class typically contains the following components</a:t>
            </a:r>
          </a:p>
          <a:p>
            <a:pPr>
              <a:lnSpc>
                <a:spcPct val="150000"/>
              </a:lnSpc>
            </a:pPr>
            <a:r>
              <a:rPr lang="en-IN" sz="2400" b="1" i="1" dirty="0">
                <a:solidFill>
                  <a:srgbClr val="FF0000"/>
                </a:solidFill>
                <a:latin typeface="Times New Roman" panose="02020603050405020304" pitchFamily="18" charset="0"/>
                <a:cs typeface="Times New Roman" panose="02020603050405020304" pitchFamily="18" charset="0"/>
              </a:rPr>
              <a:t>Class Declaration:</a:t>
            </a:r>
            <a:endParaRPr lang="en-IN" sz="2400" dirty="0">
              <a:solidFill>
                <a:srgbClr val="0070C0"/>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class declaration defines the name of the class and can specify its access level (e.g., public, private, protected, or package-private). </a:t>
            </a: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It follows the </a:t>
            </a:r>
            <a:r>
              <a:rPr lang="en-IN" sz="2400" b="1" dirty="0">
                <a:latin typeface="Times New Roman" panose="02020603050405020304" pitchFamily="18" charset="0"/>
                <a:cs typeface="Times New Roman" panose="02020603050405020304" pitchFamily="18" charset="0"/>
              </a:rPr>
              <a:t>keyword class </a:t>
            </a:r>
            <a:r>
              <a:rPr lang="en-IN" sz="2400" dirty="0">
                <a:latin typeface="Times New Roman" panose="02020603050405020304" pitchFamily="18" charset="0"/>
                <a:cs typeface="Times New Roman" panose="02020603050405020304" pitchFamily="18" charset="0"/>
              </a:rPr>
              <a:t>and is followed by the class name.</a:t>
            </a:r>
            <a:endParaRPr lang="en-IN" sz="2400" dirty="0"/>
          </a:p>
        </p:txBody>
      </p:sp>
      <p:pic>
        <p:nvPicPr>
          <p:cNvPr id="7" name="Picture 2" descr="Class in Java">
            <a:extLst>
              <a:ext uri="{FF2B5EF4-FFF2-40B4-BE49-F238E27FC236}">
                <a16:creationId xmlns:a16="http://schemas.microsoft.com/office/drawing/2014/main" id="{B92885D8-120C-45E0-D153-5E1541CC9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5638" y="2913496"/>
            <a:ext cx="2292890" cy="309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471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AE90B2-71FB-BF42-BF00-BD36409BC02C}"/>
              </a:ext>
            </a:extLst>
          </p:cNvPr>
          <p:cNvPicPr>
            <a:picLocks noChangeAspect="1"/>
          </p:cNvPicPr>
          <p:nvPr/>
        </p:nvPicPr>
        <p:blipFill>
          <a:blip r:embed="rId2"/>
          <a:stretch>
            <a:fillRect/>
          </a:stretch>
        </p:blipFill>
        <p:spPr>
          <a:xfrm>
            <a:off x="6425608" y="1094859"/>
            <a:ext cx="5455720" cy="4668282"/>
          </a:xfrm>
          <a:prstGeom prst="rect">
            <a:avLst/>
          </a:prstGeom>
        </p:spPr>
      </p:pic>
      <p:sp>
        <p:nvSpPr>
          <p:cNvPr id="4" name="TextBox 3">
            <a:extLst>
              <a:ext uri="{FF2B5EF4-FFF2-40B4-BE49-F238E27FC236}">
                <a16:creationId xmlns:a16="http://schemas.microsoft.com/office/drawing/2014/main" id="{5E1ED418-544C-16C2-B5BC-837C4415860D}"/>
              </a:ext>
            </a:extLst>
          </p:cNvPr>
          <p:cNvSpPr txBox="1"/>
          <p:nvPr/>
        </p:nvSpPr>
        <p:spPr>
          <a:xfrm>
            <a:off x="531628" y="806394"/>
            <a:ext cx="5234765" cy="2437655"/>
          </a:xfrm>
          <a:prstGeom prst="rect">
            <a:avLst/>
          </a:prstGeom>
          <a:noFill/>
        </p:spPr>
        <p:txBody>
          <a:bodyPr wrap="square">
            <a:spAutoFit/>
          </a:bodyPr>
          <a:lstStyle/>
          <a:p>
            <a:pPr marL="0" indent="0">
              <a:lnSpc>
                <a:spcPct val="150000"/>
              </a:lnSpc>
              <a:buNone/>
            </a:pPr>
            <a:r>
              <a:rPr lang="en-IN" sz="2400" b="1" i="1" dirty="0">
                <a:solidFill>
                  <a:srgbClr val="FF0000"/>
                </a:solidFill>
                <a:latin typeface="Times New Roman" panose="02020603050405020304" pitchFamily="18" charset="0"/>
                <a:cs typeface="Times New Roman" panose="02020603050405020304" pitchFamily="18" charset="0"/>
              </a:rPr>
              <a:t>Class Members: </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These are the </a:t>
            </a:r>
            <a:r>
              <a:rPr lang="en-IN" sz="2000" b="1" i="1" dirty="0">
                <a:solidFill>
                  <a:schemeClr val="accent5">
                    <a:lumMod val="75000"/>
                  </a:schemeClr>
                </a:solidFill>
                <a:latin typeface="Times New Roman" panose="02020603050405020304" pitchFamily="18" charset="0"/>
                <a:cs typeface="Times New Roman" panose="02020603050405020304" pitchFamily="18" charset="0"/>
              </a:rPr>
              <a:t>variables</a:t>
            </a:r>
            <a:r>
              <a:rPr lang="en-IN" sz="2000" dirty="0">
                <a:latin typeface="Times New Roman" panose="02020603050405020304" pitchFamily="18" charset="0"/>
                <a:cs typeface="Times New Roman" panose="02020603050405020304" pitchFamily="18" charset="0"/>
              </a:rPr>
              <a:t> (fields) and </a:t>
            </a:r>
            <a:r>
              <a:rPr lang="en-IN" sz="2000" b="1" i="1" dirty="0">
                <a:solidFill>
                  <a:schemeClr val="accent5">
                    <a:lumMod val="75000"/>
                  </a:schemeClr>
                </a:solidFill>
                <a:latin typeface="Times New Roman" panose="02020603050405020304" pitchFamily="18" charset="0"/>
                <a:cs typeface="Times New Roman" panose="02020603050405020304" pitchFamily="18" charset="0"/>
              </a:rPr>
              <a:t>methods</a:t>
            </a:r>
            <a:r>
              <a:rPr lang="en-IN" sz="2000" dirty="0">
                <a:latin typeface="Times New Roman" panose="02020603050405020304" pitchFamily="18" charset="0"/>
                <a:cs typeface="Times New Roman" panose="02020603050405020304" pitchFamily="18" charset="0"/>
              </a:rPr>
              <a:t> defined within the class. </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They represent the data and behaviour of the objects created from the class.</a:t>
            </a:r>
          </a:p>
        </p:txBody>
      </p:sp>
      <p:pic>
        <p:nvPicPr>
          <p:cNvPr id="6" name="Picture 2" descr="Introduction To Classes And Objects In Object-Oriented Programming In C# -  DEV Community">
            <a:extLst>
              <a:ext uri="{FF2B5EF4-FFF2-40B4-BE49-F238E27FC236}">
                <a16:creationId xmlns:a16="http://schemas.microsoft.com/office/drawing/2014/main" id="{5F8ED47A-DA8A-0F1B-8490-57A2D0D70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777" y="3613952"/>
            <a:ext cx="4049442" cy="231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867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Object in Java | Class in Java - javatpoint">
            <a:extLst>
              <a:ext uri="{FF2B5EF4-FFF2-40B4-BE49-F238E27FC236}">
                <a16:creationId xmlns:a16="http://schemas.microsoft.com/office/drawing/2014/main" id="{0092615E-8F8F-2E23-7AC3-CDC5991315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1600" y="2015914"/>
            <a:ext cx="4553328" cy="421476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object in Java">
            <a:extLst>
              <a:ext uri="{FF2B5EF4-FFF2-40B4-BE49-F238E27FC236}">
                <a16:creationId xmlns:a16="http://schemas.microsoft.com/office/drawing/2014/main" id="{CD57E3DA-1492-4383-3A24-6BD9DF4FC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943" y="2653980"/>
            <a:ext cx="2946791" cy="28867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Java part-8 (Class and Object). The best way to understand class and… | by  shaistha fathima | Medium">
            <a:extLst>
              <a:ext uri="{FF2B5EF4-FFF2-40B4-BE49-F238E27FC236}">
                <a16:creationId xmlns:a16="http://schemas.microsoft.com/office/drawing/2014/main" id="{9F9E8D13-26FE-D8FC-9693-7EBCF39E9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26" y="3058660"/>
            <a:ext cx="2606673" cy="207000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8A39CE4-39F3-8E9B-FCF9-33F117E9D9AA}"/>
              </a:ext>
            </a:extLst>
          </p:cNvPr>
          <p:cNvGrpSpPr/>
          <p:nvPr/>
        </p:nvGrpSpPr>
        <p:grpSpPr>
          <a:xfrm>
            <a:off x="774319" y="1004127"/>
            <a:ext cx="1908502" cy="1145101"/>
            <a:chOff x="1189383" y="4011784"/>
            <a:chExt cx="1908502" cy="1145101"/>
          </a:xfrm>
        </p:grpSpPr>
        <p:sp>
          <p:nvSpPr>
            <p:cNvPr id="5" name="Rectangle 4">
              <a:extLst>
                <a:ext uri="{FF2B5EF4-FFF2-40B4-BE49-F238E27FC236}">
                  <a16:creationId xmlns:a16="http://schemas.microsoft.com/office/drawing/2014/main" id="{E2AD32DD-4766-9943-5E2D-B069243F13F0}"/>
                </a:ext>
              </a:extLst>
            </p:cNvPr>
            <p:cNvSpPr/>
            <p:nvPr/>
          </p:nvSpPr>
          <p:spPr>
            <a:xfrm>
              <a:off x="1189383" y="4011784"/>
              <a:ext cx="1908502" cy="1145101"/>
            </a:xfrm>
            <a:prstGeom prst="rect">
              <a:avLst/>
            </a:pr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A3A7B968-0746-5730-436D-5CD6C52587AF}"/>
                </a:ext>
              </a:extLst>
            </p:cNvPr>
            <p:cNvSpPr txBox="1"/>
            <p:nvPr/>
          </p:nvSpPr>
          <p:spPr>
            <a:xfrm>
              <a:off x="1189383" y="4011784"/>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400" dirty="0"/>
                <a:t>Object</a:t>
              </a:r>
              <a:endParaRPr lang="en-US" sz="2200" kern="1200" dirty="0"/>
            </a:p>
          </p:txBody>
        </p:sp>
      </p:grpSp>
      <p:sp>
        <p:nvSpPr>
          <p:cNvPr id="8" name="TextBox 7">
            <a:extLst>
              <a:ext uri="{FF2B5EF4-FFF2-40B4-BE49-F238E27FC236}">
                <a16:creationId xmlns:a16="http://schemas.microsoft.com/office/drawing/2014/main" id="{5A53E280-8EDF-D75B-50E2-EA2E34B2C7D7}"/>
              </a:ext>
            </a:extLst>
          </p:cNvPr>
          <p:cNvSpPr txBox="1"/>
          <p:nvPr/>
        </p:nvSpPr>
        <p:spPr>
          <a:xfrm>
            <a:off x="3391785" y="995009"/>
            <a:ext cx="8718699" cy="12890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An object is a specific </a:t>
            </a:r>
            <a:r>
              <a:rPr lang="en-IN" sz="1800" b="1" i="1" dirty="0">
                <a:solidFill>
                  <a:srgbClr val="FF0000"/>
                </a:solidFill>
                <a:latin typeface="Times New Roman" panose="02020603050405020304" pitchFamily="18" charset="0"/>
                <a:cs typeface="Times New Roman" panose="02020603050405020304" pitchFamily="18" charset="0"/>
              </a:rPr>
              <a:t>instance</a:t>
            </a:r>
            <a:r>
              <a:rPr lang="en-IN" sz="1800" dirty="0">
                <a:latin typeface="Times New Roman" panose="02020603050405020304" pitchFamily="18" charset="0"/>
                <a:cs typeface="Times New Roman" panose="02020603050405020304" pitchFamily="18" charset="0"/>
              </a:rPr>
              <a:t> created from a class. </a:t>
            </a:r>
          </a:p>
          <a:p>
            <a:pPr marL="285750" indent="-285750">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It is a concrete representation of the class blueprint, with its unique state and behaviour.</a:t>
            </a: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7812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ns and thread forming a heptagon">
            <a:extLst>
              <a:ext uri="{FF2B5EF4-FFF2-40B4-BE49-F238E27FC236}">
                <a16:creationId xmlns:a16="http://schemas.microsoft.com/office/drawing/2014/main" id="{4EF0F30A-39DF-27BB-569A-428055C82C12}"/>
              </a:ext>
            </a:extLst>
          </p:cNvPr>
          <p:cNvPicPr>
            <a:picLocks noChangeAspect="1"/>
          </p:cNvPicPr>
          <p:nvPr/>
        </p:nvPicPr>
        <p:blipFill rotWithShape="1">
          <a:blip r:embed="rId2"/>
          <a:srcRect t="15730"/>
          <a:stretch/>
        </p:blipFill>
        <p:spPr>
          <a:xfrm>
            <a:off x="1908543" y="1073555"/>
            <a:ext cx="8374913" cy="4710889"/>
          </a:xfrm>
          <a:prstGeom prst="rect">
            <a:avLst/>
          </a:prstGeom>
        </p:spPr>
      </p:pic>
      <p:sp>
        <p:nvSpPr>
          <p:cNvPr id="2" name="Title 1">
            <a:extLst>
              <a:ext uri="{FF2B5EF4-FFF2-40B4-BE49-F238E27FC236}">
                <a16:creationId xmlns:a16="http://schemas.microsoft.com/office/drawing/2014/main" id="{2FBB017A-FE01-D00C-A9ED-85648837F405}"/>
              </a:ext>
            </a:extLst>
          </p:cNvPr>
          <p:cNvSpPr>
            <a:spLocks noGrp="1"/>
          </p:cNvSpPr>
          <p:nvPr>
            <p:ph type="title" idx="4294967295"/>
          </p:nvPr>
        </p:nvSpPr>
        <p:spPr>
          <a:xfrm>
            <a:off x="2121195" y="4986668"/>
            <a:ext cx="8162262" cy="574491"/>
          </a:xfrm>
        </p:spPr>
        <p:txBody>
          <a:bodyPr vert="horz" lIns="91440" tIns="45720" rIns="91440" bIns="45720" rtlCol="0" anchor="b">
            <a:noAutofit/>
          </a:bodyPr>
          <a:lstStyle/>
          <a:p>
            <a:r>
              <a:rPr lang="en-US" b="1" i="1" dirty="0">
                <a:solidFill>
                  <a:schemeClr val="bg1"/>
                </a:solidFill>
                <a:latin typeface="Times New Roman" panose="02020603050405020304" pitchFamily="18" charset="0"/>
                <a:cs typeface="Times New Roman" panose="02020603050405020304" pitchFamily="18" charset="0"/>
              </a:rPr>
              <a:t>Inheritance </a:t>
            </a:r>
          </a:p>
        </p:txBody>
      </p:sp>
    </p:spTree>
    <p:extLst>
      <p:ext uri="{BB962C8B-B14F-4D97-AF65-F5344CB8AC3E}">
        <p14:creationId xmlns:p14="http://schemas.microsoft.com/office/powerpoint/2010/main" val="1148211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80D639-57B8-DCEB-3654-B2BB9DB1987E}"/>
              </a:ext>
            </a:extLst>
          </p:cNvPr>
          <p:cNvSpPr>
            <a:spLocks noGrp="1"/>
          </p:cNvSpPr>
          <p:nvPr>
            <p:ph idx="4294967295"/>
          </p:nvPr>
        </p:nvSpPr>
        <p:spPr>
          <a:xfrm>
            <a:off x="3264491" y="931473"/>
            <a:ext cx="8176142" cy="4351338"/>
          </a:xfrm>
        </p:spPr>
        <p:txBody>
          <a:bodyPr>
            <a:normAutofit/>
          </a:bodyPr>
          <a:lstStyle/>
          <a:p>
            <a:pPr algn="just">
              <a:lnSpc>
                <a:spcPct val="150000"/>
              </a:lnSpc>
            </a:pPr>
            <a:r>
              <a:rPr lang="en-IN" sz="2000" dirty="0">
                <a:latin typeface="Times New Roman" panose="02020603050405020304" pitchFamily="18" charset="0"/>
                <a:cs typeface="Times New Roman" panose="02020603050405020304" pitchFamily="18" charset="0"/>
              </a:rPr>
              <a:t>Inheritance is a method in which one object acquires/inherits another object’s properties, and inheritance also supports hierarchical classification. </a:t>
            </a:r>
          </a:p>
          <a:p>
            <a:pPr algn="just">
              <a:lnSpc>
                <a:spcPct val="150000"/>
              </a:lnSpc>
            </a:pPr>
            <a:r>
              <a:rPr lang="en-IN" sz="2000" dirty="0">
                <a:latin typeface="Times New Roman" panose="02020603050405020304" pitchFamily="18" charset="0"/>
                <a:cs typeface="Times New Roman" panose="02020603050405020304" pitchFamily="18" charset="0"/>
              </a:rPr>
              <a:t>The idea behind this is that we can </a:t>
            </a:r>
            <a:r>
              <a:rPr lang="en-IN" sz="2000" b="1" i="1" dirty="0">
                <a:solidFill>
                  <a:srgbClr val="7030A0"/>
                </a:solidFill>
                <a:latin typeface="Times New Roman" panose="02020603050405020304" pitchFamily="18" charset="0"/>
                <a:cs typeface="Times New Roman" panose="02020603050405020304" pitchFamily="18" charset="0"/>
              </a:rPr>
              <a:t>create new classes built on existing classes</a:t>
            </a:r>
            <a:r>
              <a:rPr lang="en-IN" sz="2000" dirty="0">
                <a:latin typeface="Times New Roman" panose="02020603050405020304" pitchFamily="18" charset="0"/>
                <a:cs typeface="Times New Roman" panose="02020603050405020304" pitchFamily="18" charset="0"/>
              </a:rPr>
              <a:t>, i.e., when you inherit from an existing class, we can </a:t>
            </a:r>
            <a:r>
              <a:rPr lang="en-IN" sz="2000" b="1" i="1" dirty="0">
                <a:solidFill>
                  <a:srgbClr val="FF0000"/>
                </a:solidFill>
                <a:latin typeface="Times New Roman" panose="02020603050405020304" pitchFamily="18" charset="0"/>
                <a:cs typeface="Times New Roman" panose="02020603050405020304" pitchFamily="18" charset="0"/>
              </a:rPr>
              <a:t>reuse methods and fields </a:t>
            </a:r>
            <a:r>
              <a:rPr lang="en-IN" sz="2000" dirty="0">
                <a:latin typeface="Times New Roman" panose="02020603050405020304" pitchFamily="18" charset="0"/>
                <a:cs typeface="Times New Roman" panose="02020603050405020304" pitchFamily="18" charset="0"/>
              </a:rPr>
              <a:t>of the </a:t>
            </a:r>
            <a:r>
              <a:rPr lang="en-IN" sz="2000" b="1" i="1" dirty="0">
                <a:solidFill>
                  <a:srgbClr val="00B050"/>
                </a:solidFill>
                <a:latin typeface="Times New Roman" panose="02020603050405020304" pitchFamily="18" charset="0"/>
                <a:cs typeface="Times New Roman" panose="02020603050405020304" pitchFamily="18" charset="0"/>
              </a:rPr>
              <a:t>parent class</a:t>
            </a:r>
            <a:r>
              <a:rPr lang="en-IN" sz="2000" dirty="0">
                <a:latin typeface="Times New Roman" panose="02020603050405020304" pitchFamily="18" charset="0"/>
                <a:cs typeface="Times New Roman" panose="02020603050405020304" pitchFamily="18" charset="0"/>
              </a:rPr>
              <a:t>. </a:t>
            </a:r>
          </a:p>
          <a:p>
            <a:pPr algn="just">
              <a:lnSpc>
                <a:spcPct val="150000"/>
              </a:lnSpc>
            </a:pPr>
            <a:r>
              <a:rPr lang="en-IN" sz="2000" dirty="0">
                <a:latin typeface="Times New Roman" panose="02020603050405020304" pitchFamily="18" charset="0"/>
                <a:cs typeface="Times New Roman" panose="02020603050405020304" pitchFamily="18" charset="0"/>
              </a:rPr>
              <a:t>Inheritance represents the </a:t>
            </a:r>
            <a:r>
              <a:rPr lang="en-IN" sz="2000" b="1" i="1" dirty="0">
                <a:solidFill>
                  <a:srgbClr val="0070C0"/>
                </a:solidFill>
                <a:latin typeface="Times New Roman" panose="02020603050405020304" pitchFamily="18" charset="0"/>
                <a:cs typeface="Times New Roman" panose="02020603050405020304" pitchFamily="18" charset="0"/>
              </a:rPr>
              <a:t>parent-child relationship</a:t>
            </a:r>
            <a:r>
              <a:rPr lang="en-IN" sz="2000"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41BD080C-FF3B-319C-8DB0-49C5F59D0920}"/>
              </a:ext>
            </a:extLst>
          </p:cNvPr>
          <p:cNvPicPr>
            <a:picLocks noChangeAspect="1"/>
          </p:cNvPicPr>
          <p:nvPr/>
        </p:nvPicPr>
        <p:blipFill>
          <a:blip r:embed="rId2"/>
          <a:stretch>
            <a:fillRect/>
          </a:stretch>
        </p:blipFill>
        <p:spPr>
          <a:xfrm>
            <a:off x="5458242" y="4316823"/>
            <a:ext cx="4490387" cy="1761853"/>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grpSp>
        <p:nvGrpSpPr>
          <p:cNvPr id="4" name="Group 3">
            <a:extLst>
              <a:ext uri="{FF2B5EF4-FFF2-40B4-BE49-F238E27FC236}">
                <a16:creationId xmlns:a16="http://schemas.microsoft.com/office/drawing/2014/main" id="{D160EFFB-9BED-D824-2CC2-1948160B7784}"/>
              </a:ext>
            </a:extLst>
          </p:cNvPr>
          <p:cNvGrpSpPr/>
          <p:nvPr/>
        </p:nvGrpSpPr>
        <p:grpSpPr>
          <a:xfrm>
            <a:off x="591012" y="963854"/>
            <a:ext cx="1908502" cy="1145101"/>
            <a:chOff x="4338413" y="1339880"/>
            <a:chExt cx="1908502" cy="1145101"/>
          </a:xfrm>
        </p:grpSpPr>
        <p:sp>
          <p:nvSpPr>
            <p:cNvPr id="5" name="Rectangle 4">
              <a:extLst>
                <a:ext uri="{FF2B5EF4-FFF2-40B4-BE49-F238E27FC236}">
                  <a16:creationId xmlns:a16="http://schemas.microsoft.com/office/drawing/2014/main" id="{1116A6A9-E295-8150-7439-174B2AA9CCA9}"/>
                </a:ext>
              </a:extLst>
            </p:cNvPr>
            <p:cNvSpPr/>
            <p:nvPr/>
          </p:nvSpPr>
          <p:spPr>
            <a:xfrm>
              <a:off x="4338413" y="1339880"/>
              <a:ext cx="1908502" cy="1145101"/>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622A72FA-D619-9C37-3D3A-46EA536AB2FA}"/>
                </a:ext>
              </a:extLst>
            </p:cNvPr>
            <p:cNvSpPr txBox="1"/>
            <p:nvPr/>
          </p:nvSpPr>
          <p:spPr>
            <a:xfrm>
              <a:off x="4338413" y="1339880"/>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400" dirty="0">
                  <a:latin typeface="Times New Roman" panose="02020603050405020304" pitchFamily="18" charset="0"/>
                  <a:cs typeface="Times New Roman" panose="02020603050405020304" pitchFamily="18" charset="0"/>
                </a:rPr>
                <a:t>Inheritance</a:t>
              </a:r>
              <a:endParaRPr lang="en-US" sz="2400" kern="1200" dirty="0">
                <a:latin typeface="Times New Roman" panose="02020603050405020304" pitchFamily="18" charset="0"/>
                <a:cs typeface="Times New Roman" panose="02020603050405020304" pitchFamily="18" charset="0"/>
              </a:endParaRPr>
            </a:p>
          </p:txBody>
        </p:sp>
      </p:grpSp>
      <p:pic>
        <p:nvPicPr>
          <p:cNvPr id="3076" name="Picture 4" descr="Java Inheritance">
            <a:extLst>
              <a:ext uri="{FF2B5EF4-FFF2-40B4-BE49-F238E27FC236}">
                <a16:creationId xmlns:a16="http://schemas.microsoft.com/office/drawing/2014/main" id="{98E96381-E3C7-A5F8-707B-F0ABAB4DE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74" y="3984438"/>
            <a:ext cx="3529454" cy="227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883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04FB95A-9A6B-7275-21C4-F25A9CBCE553}"/>
              </a:ext>
            </a:extLst>
          </p:cNvPr>
          <p:cNvGrpSpPr/>
          <p:nvPr/>
        </p:nvGrpSpPr>
        <p:grpSpPr>
          <a:xfrm>
            <a:off x="1791586" y="1063256"/>
            <a:ext cx="8608828" cy="4731488"/>
            <a:chOff x="2276475" y="1428750"/>
            <a:chExt cx="7639050" cy="4000500"/>
          </a:xfrm>
        </p:grpSpPr>
        <p:pic>
          <p:nvPicPr>
            <p:cNvPr id="2050" name="Picture 2" descr="Java Inheritance - Types &amp; Importance of Inheritance with Real-life  Examples! - TechVidvan">
              <a:extLst>
                <a:ext uri="{FF2B5EF4-FFF2-40B4-BE49-F238E27FC236}">
                  <a16:creationId xmlns:a16="http://schemas.microsoft.com/office/drawing/2014/main" id="{B11CE7AA-E10D-FC30-8F66-255DB8CC5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5" y="1428750"/>
              <a:ext cx="7639050" cy="4000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05A177-BE73-D0D5-001A-2D473E5167FF}"/>
                </a:ext>
              </a:extLst>
            </p:cNvPr>
            <p:cNvSpPr/>
            <p:nvPr/>
          </p:nvSpPr>
          <p:spPr>
            <a:xfrm>
              <a:off x="2407534" y="4791919"/>
              <a:ext cx="555585" cy="567159"/>
            </a:xfrm>
            <a:prstGeom prst="rect">
              <a:avLst/>
            </a:prstGeom>
            <a:solidFill>
              <a:srgbClr val="D8DDF3"/>
            </a:solidFill>
            <a:ln>
              <a:solidFill>
                <a:srgbClr val="DADC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70629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51A9C-BF6E-6AAF-6D7A-E76FE493F609}"/>
              </a:ext>
            </a:extLst>
          </p:cNvPr>
          <p:cNvSpPr>
            <a:spLocks noGrp="1"/>
          </p:cNvSpPr>
          <p:nvPr>
            <p:ph type="title" idx="4294967295"/>
          </p:nvPr>
        </p:nvSpPr>
        <p:spPr>
          <a:xfrm>
            <a:off x="0" y="1189038"/>
            <a:ext cx="4624388" cy="4479925"/>
          </a:xfrm>
        </p:spPr>
        <p:txBody>
          <a:bodyPr>
            <a:normAutofit/>
          </a:bodyPr>
          <a:lstStyle/>
          <a:p>
            <a:pPr algn="r"/>
            <a:r>
              <a:rPr lang="en-IN" sz="6100" dirty="0">
                <a:solidFill>
                  <a:schemeClr val="tx1">
                    <a:lumMod val="75000"/>
                    <a:lumOff val="25000"/>
                  </a:schemeClr>
                </a:solidFill>
              </a:rPr>
              <a:t> </a:t>
            </a:r>
          </a:p>
        </p:txBody>
      </p:sp>
      <p:sp>
        <p:nvSpPr>
          <p:cNvPr id="3" name="Content Placeholder 2">
            <a:extLst>
              <a:ext uri="{FF2B5EF4-FFF2-40B4-BE49-F238E27FC236}">
                <a16:creationId xmlns:a16="http://schemas.microsoft.com/office/drawing/2014/main" id="{46751A2E-7E7E-1757-2A54-780CB461C8BB}"/>
              </a:ext>
            </a:extLst>
          </p:cNvPr>
          <p:cNvSpPr>
            <a:spLocks noGrp="1"/>
          </p:cNvSpPr>
          <p:nvPr>
            <p:ph idx="4294967295"/>
          </p:nvPr>
        </p:nvSpPr>
        <p:spPr>
          <a:xfrm>
            <a:off x="3271357" y="1165872"/>
            <a:ext cx="7988522" cy="1715551"/>
          </a:xfrm>
        </p:spPr>
        <p:txBody>
          <a:bodyPr anchor="t">
            <a:normAutofit/>
          </a:bodyPr>
          <a:lstStyle/>
          <a:p>
            <a:pPr algn="just">
              <a:lnSpc>
                <a:spcPct val="150000"/>
              </a:lnSpc>
            </a:pPr>
            <a:r>
              <a:rPr lang="en-IN" sz="2400" dirty="0">
                <a:latin typeface="Times New Roman" panose="02020603050405020304" pitchFamily="18" charset="0"/>
                <a:cs typeface="Times New Roman" panose="02020603050405020304" pitchFamily="18" charset="0"/>
              </a:rPr>
              <a:t>The process of binding data and corresponding methods (behavior) together into a single unit is called encapsulation in Java.</a:t>
            </a:r>
          </a:p>
        </p:txBody>
      </p:sp>
      <p:grpSp>
        <p:nvGrpSpPr>
          <p:cNvPr id="4" name="Group 3">
            <a:extLst>
              <a:ext uri="{FF2B5EF4-FFF2-40B4-BE49-F238E27FC236}">
                <a16:creationId xmlns:a16="http://schemas.microsoft.com/office/drawing/2014/main" id="{D19727FD-FD5B-432E-A922-49D7A230F6F7}"/>
              </a:ext>
            </a:extLst>
          </p:cNvPr>
          <p:cNvGrpSpPr/>
          <p:nvPr/>
        </p:nvGrpSpPr>
        <p:grpSpPr>
          <a:xfrm>
            <a:off x="622913" y="1165872"/>
            <a:ext cx="1908502" cy="1145101"/>
            <a:chOff x="139707" y="1339880"/>
            <a:chExt cx="1908502" cy="1145101"/>
          </a:xfrm>
        </p:grpSpPr>
        <p:sp>
          <p:nvSpPr>
            <p:cNvPr id="5" name="Rectangle 4">
              <a:extLst>
                <a:ext uri="{FF2B5EF4-FFF2-40B4-BE49-F238E27FC236}">
                  <a16:creationId xmlns:a16="http://schemas.microsoft.com/office/drawing/2014/main" id="{4A76CCF4-C88C-51EE-D822-8E22CA9C8E98}"/>
                </a:ext>
              </a:extLst>
            </p:cNvPr>
            <p:cNvSpPr/>
            <p:nvPr/>
          </p:nvSpPr>
          <p:spPr>
            <a:xfrm>
              <a:off x="139707" y="1339880"/>
              <a:ext cx="1908502" cy="1145101"/>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77B2F33D-5500-AD24-FB39-5173F374A947}"/>
                </a:ext>
              </a:extLst>
            </p:cNvPr>
            <p:cNvSpPr txBox="1"/>
            <p:nvPr/>
          </p:nvSpPr>
          <p:spPr>
            <a:xfrm>
              <a:off x="139707" y="1339880"/>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dirty="0">
                  <a:solidFill>
                    <a:schemeClr val="bg1"/>
                  </a:solidFill>
                  <a:latin typeface="Times New Roman" panose="02020603050405020304" pitchFamily="18" charset="0"/>
                  <a:cs typeface="Times New Roman" panose="02020603050405020304" pitchFamily="18" charset="0"/>
                </a:rPr>
                <a:t>Encapsulation</a:t>
              </a:r>
              <a:endParaRPr lang="en-US" sz="2200" kern="1200" dirty="0">
                <a:solidFill>
                  <a:schemeClr val="bg1"/>
                </a:solidFill>
                <a:latin typeface="Times New Roman" panose="02020603050405020304" pitchFamily="18" charset="0"/>
                <a:cs typeface="Times New Roman" panose="02020603050405020304" pitchFamily="18" charset="0"/>
              </a:endParaRPr>
            </a:p>
          </p:txBody>
        </p:sp>
      </p:grpSp>
      <p:pic>
        <p:nvPicPr>
          <p:cNvPr id="7" name="Picture 2" descr="Encapsulation in Java | Realtime Example, Advantage - Scientech Easy">
            <a:extLst>
              <a:ext uri="{FF2B5EF4-FFF2-40B4-BE49-F238E27FC236}">
                <a16:creationId xmlns:a16="http://schemas.microsoft.com/office/drawing/2014/main" id="{62EB5B80-4667-2281-70FB-939641E445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39731" y="3066897"/>
            <a:ext cx="4255765" cy="27102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137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8501-00E5-7013-E451-A589066719FB}"/>
              </a:ext>
            </a:extLst>
          </p:cNvPr>
          <p:cNvSpPr>
            <a:spLocks noGrp="1"/>
          </p:cNvSpPr>
          <p:nvPr>
            <p:ph type="title" idx="4294967295"/>
          </p:nvPr>
        </p:nvSpPr>
        <p:spPr>
          <a:xfrm>
            <a:off x="7996238" y="466725"/>
            <a:ext cx="4195762" cy="2052638"/>
          </a:xfrm>
        </p:spPr>
        <p:txBody>
          <a:bodyPr anchor="b">
            <a:normAutofit/>
          </a:bodyPr>
          <a:lstStyle/>
          <a:p>
            <a:r>
              <a:rPr lang="en-IN" sz="5200" dirty="0"/>
              <a:t> </a:t>
            </a:r>
          </a:p>
        </p:txBody>
      </p:sp>
      <p:sp>
        <p:nvSpPr>
          <p:cNvPr id="3" name="Content Placeholder 2">
            <a:extLst>
              <a:ext uri="{FF2B5EF4-FFF2-40B4-BE49-F238E27FC236}">
                <a16:creationId xmlns:a16="http://schemas.microsoft.com/office/drawing/2014/main" id="{A5DF55C5-E136-B899-6AF8-168749765AF5}"/>
              </a:ext>
            </a:extLst>
          </p:cNvPr>
          <p:cNvSpPr>
            <a:spLocks noGrp="1"/>
          </p:cNvSpPr>
          <p:nvPr>
            <p:ph idx="4294967295"/>
          </p:nvPr>
        </p:nvSpPr>
        <p:spPr>
          <a:xfrm>
            <a:off x="4122423" y="1070180"/>
            <a:ext cx="7388225" cy="1233488"/>
          </a:xfrm>
        </p:spPr>
        <p:txBody>
          <a:bodyPr anchor="t">
            <a:normAutofit fontScale="25000" lnSpcReduction="20000"/>
          </a:bodyPr>
          <a:lstStyle/>
          <a:p>
            <a:pPr>
              <a:lnSpc>
                <a:spcPct val="170000"/>
              </a:lnSpc>
            </a:pPr>
            <a:r>
              <a:rPr lang="en-US" sz="8000" b="0" i="0" dirty="0">
                <a:effectLst/>
                <a:latin typeface="Times New Roman" panose="02020603050405020304" pitchFamily="18" charset="0"/>
                <a:cs typeface="Times New Roman" panose="02020603050405020304" pitchFamily="18" charset="0"/>
              </a:rPr>
              <a:t>The word polymorphism originates from two different Greek words  poly and morph.</a:t>
            </a:r>
          </a:p>
          <a:p>
            <a:pPr>
              <a:lnSpc>
                <a:spcPct val="170000"/>
              </a:lnSpc>
            </a:pPr>
            <a:r>
              <a:rPr lang="en-US" sz="8000" b="0" i="0" dirty="0">
                <a:effectLst/>
                <a:latin typeface="Times New Roman" panose="02020603050405020304" pitchFamily="18" charset="0"/>
                <a:cs typeface="Times New Roman" panose="02020603050405020304" pitchFamily="18" charset="0"/>
              </a:rPr>
              <a:t> "Poly" means numerous, while “Morphs” means forms. </a:t>
            </a:r>
          </a:p>
          <a:p>
            <a:pPr>
              <a:lnSpc>
                <a:spcPct val="170000"/>
              </a:lnSpc>
            </a:pPr>
            <a:r>
              <a:rPr lang="en-IN" sz="8000" b="1" i="1" dirty="0">
                <a:solidFill>
                  <a:srgbClr val="0070C0"/>
                </a:solidFill>
                <a:latin typeface="Times New Roman" panose="02020603050405020304" pitchFamily="18" charset="0"/>
                <a:cs typeface="Times New Roman" panose="02020603050405020304" pitchFamily="18" charset="0"/>
              </a:rPr>
              <a:t>Polymorphism is the ability of an object to take on many forms.</a:t>
            </a:r>
          </a:p>
          <a:p>
            <a:pPr>
              <a:lnSpc>
                <a:spcPct val="150000"/>
              </a:lnSpc>
            </a:pPr>
            <a:endParaRPr lang="en-IN" sz="2400" dirty="0">
              <a:solidFill>
                <a:schemeClr val="tx1">
                  <a:alpha val="80000"/>
                </a:schemeClr>
              </a:solidFill>
              <a:latin typeface="Times New Roman" panose="02020603050405020304" pitchFamily="18" charset="0"/>
              <a:cs typeface="Times New Roman" panose="02020603050405020304" pitchFamily="18" charset="0"/>
            </a:endParaRPr>
          </a:p>
        </p:txBody>
      </p:sp>
      <p:pic>
        <p:nvPicPr>
          <p:cNvPr id="8194" name="Picture 2" descr="Java Polymorphism">
            <a:extLst>
              <a:ext uri="{FF2B5EF4-FFF2-40B4-BE49-F238E27FC236}">
                <a16:creationId xmlns:a16="http://schemas.microsoft.com/office/drawing/2014/main" id="{92753BF6-C4C4-2F9A-7042-F09AE06770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18" r="24233" b="1"/>
          <a:stretch/>
        </p:blipFill>
        <p:spPr bwMode="auto">
          <a:xfrm>
            <a:off x="509864" y="2737418"/>
            <a:ext cx="3294951" cy="3294951"/>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74AD0A1-F6C8-AFA2-F544-365556AA710B}"/>
              </a:ext>
            </a:extLst>
          </p:cNvPr>
          <p:cNvGrpSpPr/>
          <p:nvPr/>
        </p:nvGrpSpPr>
        <p:grpSpPr>
          <a:xfrm>
            <a:off x="631436" y="1070180"/>
            <a:ext cx="2353070" cy="1145101"/>
            <a:chOff x="4338412" y="3928"/>
            <a:chExt cx="1908503" cy="1145101"/>
          </a:xfrm>
        </p:grpSpPr>
        <p:sp>
          <p:nvSpPr>
            <p:cNvPr id="5" name="Rectangle 4">
              <a:extLst>
                <a:ext uri="{FF2B5EF4-FFF2-40B4-BE49-F238E27FC236}">
                  <a16:creationId xmlns:a16="http://schemas.microsoft.com/office/drawing/2014/main" id="{50747836-2BAF-00B5-051D-27AE256AA49C}"/>
                </a:ext>
              </a:extLst>
            </p:cNvPr>
            <p:cNvSpPr/>
            <p:nvPr/>
          </p:nvSpPr>
          <p:spPr>
            <a:xfrm>
              <a:off x="4338413" y="3928"/>
              <a:ext cx="1908502" cy="1145101"/>
            </a:xfrm>
            <a:prstGeom prst="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A2C47A8C-7DE6-40F4-250D-DDCB03192733}"/>
                </a:ext>
              </a:extLst>
            </p:cNvPr>
            <p:cNvSpPr txBox="1"/>
            <p:nvPr/>
          </p:nvSpPr>
          <p:spPr>
            <a:xfrm>
              <a:off x="4338412" y="3928"/>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400" dirty="0">
                  <a:solidFill>
                    <a:schemeClr val="bg1"/>
                  </a:solidFill>
                  <a:latin typeface="Times New Roman" panose="02020603050405020304" pitchFamily="18" charset="0"/>
                  <a:cs typeface="Times New Roman" panose="02020603050405020304" pitchFamily="18" charset="0"/>
                </a:rPr>
                <a:t>Polymorphism</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pic>
        <p:nvPicPr>
          <p:cNvPr id="5126" name="Picture 6" descr="Real Time Example Of Dynamic Polymorphism In Java">
            <a:extLst>
              <a:ext uri="{FF2B5EF4-FFF2-40B4-BE49-F238E27FC236}">
                <a16:creationId xmlns:a16="http://schemas.microsoft.com/office/drawing/2014/main" id="{A2400553-ECA3-303D-44E6-8EFC13163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411" y="3496891"/>
            <a:ext cx="42862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630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D809-C933-6D01-C7BA-E82856B26535}"/>
              </a:ext>
            </a:extLst>
          </p:cNvPr>
          <p:cNvSpPr>
            <a:spLocks noGrp="1"/>
          </p:cNvSpPr>
          <p:nvPr>
            <p:ph type="title" idx="4294967295"/>
          </p:nvPr>
        </p:nvSpPr>
        <p:spPr>
          <a:xfrm>
            <a:off x="578089" y="1002427"/>
            <a:ext cx="3633788" cy="657225"/>
          </a:xfrm>
        </p:spPr>
        <p:txBody>
          <a:bodyPr anchor="t">
            <a:normAutofit/>
          </a:bodyPr>
          <a:lstStyle/>
          <a:p>
            <a:r>
              <a:rPr lang="en-IN" sz="2800" b="1" i="1" dirty="0">
                <a:solidFill>
                  <a:srgbClr val="0070C0"/>
                </a:solidFill>
                <a:latin typeface="Times New Roman" panose="02020603050405020304" pitchFamily="18" charset="0"/>
                <a:cs typeface="Times New Roman" panose="02020603050405020304" pitchFamily="18" charset="0"/>
              </a:rPr>
              <a:t>Types of Polymorphism </a:t>
            </a:r>
          </a:p>
        </p:txBody>
      </p:sp>
      <p:sp>
        <p:nvSpPr>
          <p:cNvPr id="3" name="Content Placeholder 2">
            <a:extLst>
              <a:ext uri="{FF2B5EF4-FFF2-40B4-BE49-F238E27FC236}">
                <a16:creationId xmlns:a16="http://schemas.microsoft.com/office/drawing/2014/main" id="{AB187C0E-F3E8-B9E6-8725-404991110BCC}"/>
              </a:ext>
            </a:extLst>
          </p:cNvPr>
          <p:cNvSpPr>
            <a:spLocks noGrp="1"/>
          </p:cNvSpPr>
          <p:nvPr>
            <p:ph idx="4294967295"/>
          </p:nvPr>
        </p:nvSpPr>
        <p:spPr>
          <a:xfrm>
            <a:off x="578089" y="1849769"/>
            <a:ext cx="3736071" cy="1403793"/>
          </a:xfrm>
        </p:spPr>
        <p:txBody>
          <a:bodyPr anchor="t">
            <a:noAutofit/>
          </a:bodyPr>
          <a:lstStyle/>
          <a:p>
            <a:pPr>
              <a:lnSpc>
                <a:spcPct val="150000"/>
              </a:lnSpc>
            </a:pPr>
            <a:r>
              <a:rPr lang="en-IN" sz="2400" dirty="0">
                <a:latin typeface="Times New Roman" panose="02020603050405020304" pitchFamily="18" charset="0"/>
                <a:cs typeface="Times New Roman" panose="02020603050405020304" pitchFamily="18" charset="0"/>
              </a:rPr>
              <a:t>Compile time or Static Polymorphism.</a:t>
            </a:r>
          </a:p>
          <a:p>
            <a:pPr>
              <a:lnSpc>
                <a:spcPct val="150000"/>
              </a:lnSpc>
            </a:pPr>
            <a:r>
              <a:rPr lang="en-IN" sz="2400" dirty="0">
                <a:latin typeface="Times New Roman" panose="02020603050405020304" pitchFamily="18" charset="0"/>
                <a:cs typeface="Times New Roman" panose="02020603050405020304" pitchFamily="18" charset="0"/>
              </a:rPr>
              <a:t>Runtime or Dynamic Polymorphism.</a:t>
            </a:r>
          </a:p>
        </p:txBody>
      </p:sp>
      <p:pic>
        <p:nvPicPr>
          <p:cNvPr id="9218" name="Picture 2" descr="Know everything about polymorphism in JAVA | by Archit Pandita | Medium">
            <a:extLst>
              <a:ext uri="{FF2B5EF4-FFF2-40B4-BE49-F238E27FC236}">
                <a16:creationId xmlns:a16="http://schemas.microsoft.com/office/drawing/2014/main" id="{40AFC40A-E101-34B7-181E-B2159B7EF6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57240" y="1267095"/>
            <a:ext cx="6018453" cy="439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220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ulti coloured papers">
            <a:extLst>
              <a:ext uri="{FF2B5EF4-FFF2-40B4-BE49-F238E27FC236}">
                <a16:creationId xmlns:a16="http://schemas.microsoft.com/office/drawing/2014/main" id="{665770FD-A555-B752-B805-31448D646C3E}"/>
              </a:ext>
            </a:extLst>
          </p:cNvPr>
          <p:cNvPicPr>
            <a:picLocks noChangeAspect="1"/>
          </p:cNvPicPr>
          <p:nvPr/>
        </p:nvPicPr>
        <p:blipFill rotWithShape="1">
          <a:blip r:embed="rId2"/>
          <a:srcRect t="9194" b="5900"/>
          <a:stretch/>
        </p:blipFill>
        <p:spPr>
          <a:xfrm>
            <a:off x="1355651" y="762553"/>
            <a:ext cx="9480698" cy="5332894"/>
          </a:xfrm>
          <a:prstGeom prst="rect">
            <a:avLst/>
          </a:prstGeom>
        </p:spPr>
      </p:pic>
      <p:sp>
        <p:nvSpPr>
          <p:cNvPr id="2" name="Title 1">
            <a:extLst>
              <a:ext uri="{FF2B5EF4-FFF2-40B4-BE49-F238E27FC236}">
                <a16:creationId xmlns:a16="http://schemas.microsoft.com/office/drawing/2014/main" id="{AF38BC9B-D80A-CE94-BDF3-9E53CFDF6C01}"/>
              </a:ext>
            </a:extLst>
          </p:cNvPr>
          <p:cNvSpPr>
            <a:spLocks noGrp="1"/>
          </p:cNvSpPr>
          <p:nvPr>
            <p:ph type="title"/>
          </p:nvPr>
        </p:nvSpPr>
        <p:spPr>
          <a:xfrm>
            <a:off x="1355651" y="1660585"/>
            <a:ext cx="6044609" cy="774934"/>
          </a:xfrm>
          <a:noFill/>
        </p:spPr>
        <p:txBody>
          <a:bodyPr vert="horz" lIns="91440" tIns="45720" rIns="91440" bIns="45720" rtlCol="0" anchor="ctr">
            <a:normAutofit/>
          </a:bodyPr>
          <a:lstStyle/>
          <a:p>
            <a:pPr algn="ctr"/>
            <a:r>
              <a:rPr lang="en-US" sz="4000" b="1" i="1" dirty="0">
                <a:solidFill>
                  <a:srgbClr val="FFFFFF"/>
                </a:solidFill>
                <a:latin typeface="Times New Roman" panose="02020603050405020304" pitchFamily="18" charset="0"/>
                <a:cs typeface="Times New Roman" panose="02020603050405020304" pitchFamily="18" charset="0"/>
              </a:rPr>
              <a:t>Abstraction</a:t>
            </a:r>
          </a:p>
        </p:txBody>
      </p:sp>
    </p:spTree>
    <p:extLst>
      <p:ext uri="{BB962C8B-B14F-4D97-AF65-F5344CB8AC3E}">
        <p14:creationId xmlns:p14="http://schemas.microsoft.com/office/powerpoint/2010/main" val="104458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a:extLst>
              <a:ext uri="{FF2B5EF4-FFF2-40B4-BE49-F238E27FC236}">
                <a16:creationId xmlns:a16="http://schemas.microsoft.com/office/drawing/2014/main" id="{EA30CA48-2B34-3D3B-B8E7-F0C8EE72679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B87FAAD-C313-4594-96E3-39CE3284E251}" type="slidenum">
              <a:rPr lang="en-US" altLang="en-US">
                <a:solidFill>
                  <a:srgbClr val="898989"/>
                </a:solidFill>
                <a:latin typeface="Calibri" panose="020F0502020204030204" pitchFamily="34" charset="0"/>
              </a:rPr>
              <a:pPr eaLnBrk="1" hangingPunct="1"/>
              <a:t>5</a:t>
            </a:fld>
            <a:endParaRPr lang="en-US" altLang="en-US">
              <a:solidFill>
                <a:srgbClr val="898989"/>
              </a:solidFill>
              <a:latin typeface="Calibri" panose="020F0502020204030204" pitchFamily="34" charset="0"/>
            </a:endParaRPr>
          </a:p>
        </p:txBody>
      </p:sp>
      <p:sp>
        <p:nvSpPr>
          <p:cNvPr id="15364" name="Rectangle 3">
            <a:extLst>
              <a:ext uri="{FF2B5EF4-FFF2-40B4-BE49-F238E27FC236}">
                <a16:creationId xmlns:a16="http://schemas.microsoft.com/office/drawing/2014/main" id="{B34361F8-3793-5136-5FB9-9D1B6569D316}"/>
              </a:ext>
            </a:extLst>
          </p:cNvPr>
          <p:cNvSpPr>
            <a:spLocks noChangeArrowheads="1"/>
          </p:cNvSpPr>
          <p:nvPr/>
        </p:nvSpPr>
        <p:spPr bwMode="auto">
          <a:xfrm>
            <a:off x="1307620" y="1317487"/>
            <a:ext cx="8514805" cy="31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200000"/>
              </a:lnSpc>
            </a:pPr>
            <a:r>
              <a:rPr lang="en-US" altLang="en-US" sz="3200" b="1" dirty="0">
                <a:solidFill>
                  <a:srgbClr val="0070C0"/>
                </a:solidFill>
                <a:latin typeface="Times New Roman" panose="02020603050405020304" pitchFamily="18" charset="0"/>
                <a:cs typeface="Times New Roman" panose="02020603050405020304" pitchFamily="18" charset="0"/>
              </a:rPr>
              <a:t> Evolution of Programming Languages</a:t>
            </a:r>
          </a:p>
          <a:p>
            <a:pPr marL="1085850" lvl="1" indent="-342900" eaLnBrk="1" hangingPunct="1">
              <a:lnSpc>
                <a:spcPct val="20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1</a:t>
            </a:r>
            <a:r>
              <a:rPr lang="en-US" altLang="en-US" sz="2400" baseline="30000" dirty="0">
                <a:latin typeface="Times New Roman" panose="02020603050405020304" pitchFamily="18" charset="0"/>
                <a:cs typeface="Times New Roman" panose="02020603050405020304" pitchFamily="18" charset="0"/>
              </a:rPr>
              <a:t>st</a:t>
            </a:r>
            <a:r>
              <a:rPr lang="en-US" altLang="en-US" sz="2400" dirty="0">
                <a:latin typeface="Times New Roman" panose="02020603050405020304" pitchFamily="18" charset="0"/>
                <a:cs typeface="Times New Roman" panose="02020603050405020304" pitchFamily="18" charset="0"/>
              </a:rPr>
              <a:t> generation language / </a:t>
            </a:r>
            <a:r>
              <a:rPr lang="en-US" altLang="en-US" sz="2400" b="1" dirty="0">
                <a:latin typeface="Times New Roman" panose="02020603050405020304" pitchFamily="18" charset="0"/>
                <a:cs typeface="Times New Roman" panose="02020603050405020304" pitchFamily="18" charset="0"/>
              </a:rPr>
              <a:t>Machine</a:t>
            </a:r>
            <a:r>
              <a:rPr lang="en-US" altLang="en-US" sz="2400" dirty="0">
                <a:latin typeface="Times New Roman" panose="02020603050405020304" pitchFamily="18" charset="0"/>
                <a:cs typeface="Times New Roman" panose="02020603050405020304" pitchFamily="18" charset="0"/>
              </a:rPr>
              <a:t> language</a:t>
            </a:r>
          </a:p>
          <a:p>
            <a:pPr marL="1085850" lvl="1" indent="-342900" eaLnBrk="1" hangingPunct="1">
              <a:lnSpc>
                <a:spcPct val="20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 2</a:t>
            </a:r>
            <a:r>
              <a:rPr lang="en-US" altLang="en-US" sz="2400" baseline="30000" dirty="0">
                <a:latin typeface="Times New Roman" panose="02020603050405020304" pitchFamily="18" charset="0"/>
                <a:cs typeface="Times New Roman" panose="02020603050405020304" pitchFamily="18" charset="0"/>
              </a:rPr>
              <a:t>nd</a:t>
            </a:r>
            <a:r>
              <a:rPr lang="en-US" altLang="en-US" sz="2400" dirty="0">
                <a:latin typeface="Times New Roman" panose="02020603050405020304" pitchFamily="18" charset="0"/>
                <a:cs typeface="Times New Roman" panose="02020603050405020304" pitchFamily="18" charset="0"/>
              </a:rPr>
              <a:t> generation language / </a:t>
            </a:r>
            <a:r>
              <a:rPr lang="en-US" altLang="en-US" sz="2400" b="1" dirty="0">
                <a:latin typeface="Times New Roman" panose="02020603050405020304" pitchFamily="18" charset="0"/>
                <a:cs typeface="Times New Roman" panose="02020603050405020304" pitchFamily="18" charset="0"/>
              </a:rPr>
              <a:t>Assembly</a:t>
            </a:r>
            <a:r>
              <a:rPr lang="en-US" altLang="en-US" sz="2400" dirty="0">
                <a:latin typeface="Times New Roman" panose="02020603050405020304" pitchFamily="18" charset="0"/>
                <a:cs typeface="Times New Roman" panose="02020603050405020304" pitchFamily="18" charset="0"/>
              </a:rPr>
              <a:t> language</a:t>
            </a:r>
          </a:p>
          <a:p>
            <a:pPr marL="1085850" lvl="1" indent="-342900" eaLnBrk="1" hangingPunct="1">
              <a:lnSpc>
                <a:spcPct val="20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 3</a:t>
            </a:r>
            <a:r>
              <a:rPr lang="en-US" altLang="en-US" sz="2400" baseline="30000" dirty="0">
                <a:latin typeface="Times New Roman" panose="02020603050405020304" pitchFamily="18" charset="0"/>
                <a:cs typeface="Times New Roman" panose="02020603050405020304" pitchFamily="18" charset="0"/>
              </a:rPr>
              <a:t>rd</a:t>
            </a:r>
            <a:r>
              <a:rPr lang="en-US" altLang="en-US" sz="2400" dirty="0">
                <a:latin typeface="Times New Roman" panose="02020603050405020304" pitchFamily="18" charset="0"/>
                <a:cs typeface="Times New Roman" panose="02020603050405020304" pitchFamily="18" charset="0"/>
              </a:rPr>
              <a:t> generation language / </a:t>
            </a:r>
            <a:r>
              <a:rPr lang="en-US" altLang="en-US" sz="2400" b="1" dirty="0">
                <a:latin typeface="Times New Roman" panose="02020603050405020304" pitchFamily="18" charset="0"/>
                <a:cs typeface="Times New Roman" panose="02020603050405020304" pitchFamily="18" charset="0"/>
              </a:rPr>
              <a:t>High – Level </a:t>
            </a:r>
            <a:r>
              <a:rPr lang="en-US" altLang="en-US" sz="2400" dirty="0">
                <a:latin typeface="Times New Roman" panose="02020603050405020304" pitchFamily="18" charset="0"/>
                <a:cs typeface="Times New Roman" panose="02020603050405020304" pitchFamily="18" charset="0"/>
              </a:rPr>
              <a:t>language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FE21D5-4BB7-2B64-0963-3F4DA7DB6CFB}"/>
              </a:ext>
            </a:extLst>
          </p:cNvPr>
          <p:cNvSpPr>
            <a:spLocks noGrp="1"/>
          </p:cNvSpPr>
          <p:nvPr>
            <p:ph idx="4294967295"/>
          </p:nvPr>
        </p:nvSpPr>
        <p:spPr>
          <a:xfrm>
            <a:off x="3570621" y="1063744"/>
            <a:ext cx="7667993" cy="1658191"/>
          </a:xfrm>
        </p:spPr>
        <p:txBody>
          <a:bodyPr anchor="t">
            <a:normAutofit/>
          </a:bodyPr>
          <a:lstStyle/>
          <a:p>
            <a:pPr algn="just">
              <a:lnSpc>
                <a:spcPct val="150000"/>
              </a:lnSpc>
            </a:pPr>
            <a:r>
              <a:rPr lang="en-IN" sz="2000" dirty="0">
                <a:latin typeface="Times New Roman" panose="02020603050405020304" pitchFamily="18" charset="0"/>
                <a:cs typeface="Times New Roman" panose="02020603050405020304" pitchFamily="18" charset="0"/>
              </a:rPr>
              <a:t>Abstraction is the process of </a:t>
            </a:r>
            <a:r>
              <a:rPr lang="en-IN" sz="2000" b="1" i="1" dirty="0">
                <a:solidFill>
                  <a:srgbClr val="7030A0"/>
                </a:solidFill>
                <a:latin typeface="Times New Roman" panose="02020603050405020304" pitchFamily="18" charset="0"/>
                <a:cs typeface="Times New Roman" panose="02020603050405020304" pitchFamily="18" charset="0"/>
              </a:rPr>
              <a:t>hiding the implementation of the application</a:t>
            </a:r>
            <a:r>
              <a:rPr lang="en-IN" sz="2000" dirty="0">
                <a:latin typeface="Times New Roman" panose="02020603050405020304" pitchFamily="18" charset="0"/>
                <a:cs typeface="Times New Roman" panose="02020603050405020304" pitchFamily="18" charset="0"/>
              </a:rPr>
              <a:t> from the user and </a:t>
            </a:r>
            <a:r>
              <a:rPr lang="en-IN" sz="2000" b="1" i="1" dirty="0">
                <a:solidFill>
                  <a:srgbClr val="00B050"/>
                </a:solidFill>
                <a:latin typeface="Times New Roman" panose="02020603050405020304" pitchFamily="18" charset="0"/>
                <a:cs typeface="Times New Roman" panose="02020603050405020304" pitchFamily="18" charset="0"/>
              </a:rPr>
              <a:t>presenting only functionalities</a:t>
            </a:r>
            <a:r>
              <a:rPr lang="en-IN" sz="2000" dirty="0">
                <a:latin typeface="Times New Roman" panose="02020603050405020304" pitchFamily="18" charset="0"/>
                <a:cs typeface="Times New Roman" panose="02020603050405020304" pitchFamily="18" charset="0"/>
              </a:rPr>
              <a:t>.</a:t>
            </a:r>
          </a:p>
          <a:p>
            <a:pPr algn="just">
              <a:lnSpc>
                <a:spcPct val="150000"/>
              </a:lnSpc>
            </a:pPr>
            <a:r>
              <a:rPr lang="en-US" sz="2000" b="0" i="0" dirty="0">
                <a:solidFill>
                  <a:srgbClr val="000000"/>
                </a:solidFill>
                <a:effectLst/>
                <a:latin typeface="Times New Roman" panose="02020603050405020304" pitchFamily="18" charset="0"/>
                <a:cs typeface="Times New Roman" panose="02020603050405020304" pitchFamily="18" charset="0"/>
              </a:rPr>
              <a:t>Abstraction can be achieved with either </a:t>
            </a:r>
            <a:r>
              <a:rPr lang="en-US" sz="2000" b="1" i="0" dirty="0">
                <a:solidFill>
                  <a:srgbClr val="000000"/>
                </a:solidFill>
                <a:effectLst/>
                <a:latin typeface="Times New Roman" panose="02020603050405020304" pitchFamily="18" charset="0"/>
                <a:cs typeface="Times New Roman" panose="02020603050405020304" pitchFamily="18" charset="0"/>
              </a:rPr>
              <a:t>abstract classes</a:t>
            </a:r>
            <a:r>
              <a:rPr lang="en-US" sz="2000" b="0" i="0" dirty="0">
                <a:solidFill>
                  <a:srgbClr val="000000"/>
                </a:solidFill>
                <a:effectLst/>
                <a:latin typeface="Times New Roman" panose="02020603050405020304" pitchFamily="18" charset="0"/>
                <a:cs typeface="Times New Roman" panose="02020603050405020304" pitchFamily="18" charset="0"/>
              </a:rPr>
              <a:t> or </a:t>
            </a:r>
            <a:r>
              <a:rPr lang="en-US" sz="2000" b="1" i="0" dirty="0">
                <a:effectLst/>
                <a:latin typeface="Times New Roman" panose="02020603050405020304" pitchFamily="18" charset="0"/>
                <a:cs typeface="Times New Roman" panose="02020603050405020304" pitchFamily="18" charset="0"/>
              </a:rPr>
              <a:t>interfaces</a:t>
            </a:r>
            <a:endParaRPr lang="en-IN" sz="2000" dirty="0">
              <a:latin typeface="Times New Roman" panose="02020603050405020304" pitchFamily="18" charset="0"/>
              <a:cs typeface="Times New Roman" panose="02020603050405020304" pitchFamily="18" charset="0"/>
            </a:endParaRPr>
          </a:p>
        </p:txBody>
      </p:sp>
      <p:sp>
        <p:nvSpPr>
          <p:cNvPr id="6" name="AutoShape 4" descr="Abstraction in Java - Scaler Topics">
            <a:extLst>
              <a:ext uri="{FF2B5EF4-FFF2-40B4-BE49-F238E27FC236}">
                <a16:creationId xmlns:a16="http://schemas.microsoft.com/office/drawing/2014/main" id="{50167E56-1F01-CE0B-60BC-D8F3E3F146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8" name="Group 7">
            <a:extLst>
              <a:ext uri="{FF2B5EF4-FFF2-40B4-BE49-F238E27FC236}">
                <a16:creationId xmlns:a16="http://schemas.microsoft.com/office/drawing/2014/main" id="{1EFC94A3-FA85-FF4B-F0DC-8AE2D717317B}"/>
              </a:ext>
            </a:extLst>
          </p:cNvPr>
          <p:cNvGrpSpPr/>
          <p:nvPr/>
        </p:nvGrpSpPr>
        <p:grpSpPr>
          <a:xfrm>
            <a:off x="651517" y="1063744"/>
            <a:ext cx="1908502" cy="1145101"/>
            <a:chOff x="139707" y="2675832"/>
            <a:chExt cx="1908502" cy="1145101"/>
          </a:xfrm>
        </p:grpSpPr>
        <p:sp>
          <p:nvSpPr>
            <p:cNvPr id="9" name="Rectangle 8">
              <a:extLst>
                <a:ext uri="{FF2B5EF4-FFF2-40B4-BE49-F238E27FC236}">
                  <a16:creationId xmlns:a16="http://schemas.microsoft.com/office/drawing/2014/main" id="{74D2A3D7-B54F-079B-ABF2-FA47D7F09778}"/>
                </a:ext>
              </a:extLst>
            </p:cNvPr>
            <p:cNvSpPr/>
            <p:nvPr/>
          </p:nvSpPr>
          <p:spPr>
            <a:xfrm>
              <a:off x="139707" y="2675832"/>
              <a:ext cx="1908502" cy="1145101"/>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7A4D9A70-9D64-611A-3DC5-24224F86019E}"/>
                </a:ext>
              </a:extLst>
            </p:cNvPr>
            <p:cNvSpPr txBox="1"/>
            <p:nvPr/>
          </p:nvSpPr>
          <p:spPr>
            <a:xfrm>
              <a:off x="139707" y="2675832"/>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400" dirty="0">
                  <a:latin typeface="Times New Roman" panose="02020603050405020304" pitchFamily="18" charset="0"/>
                  <a:cs typeface="Times New Roman" panose="02020603050405020304" pitchFamily="18" charset="0"/>
                </a:rPr>
                <a:t>Abstraction</a:t>
              </a:r>
              <a:endParaRPr lang="en-US" sz="2400" kern="1200" dirty="0">
                <a:latin typeface="Times New Roman" panose="02020603050405020304" pitchFamily="18" charset="0"/>
                <a:cs typeface="Times New Roman" panose="02020603050405020304" pitchFamily="18" charset="0"/>
              </a:endParaRPr>
            </a:p>
          </p:txBody>
        </p:sp>
      </p:grpSp>
      <p:pic>
        <p:nvPicPr>
          <p:cNvPr id="14" name="Picture 13">
            <a:extLst>
              <a:ext uri="{FF2B5EF4-FFF2-40B4-BE49-F238E27FC236}">
                <a16:creationId xmlns:a16="http://schemas.microsoft.com/office/drawing/2014/main" id="{4538898E-696A-89AA-D057-D8BD00BA079B}"/>
              </a:ext>
            </a:extLst>
          </p:cNvPr>
          <p:cNvPicPr>
            <a:picLocks noChangeAspect="1"/>
          </p:cNvPicPr>
          <p:nvPr/>
        </p:nvPicPr>
        <p:blipFill rotWithShape="1">
          <a:blip r:embed="rId2"/>
          <a:srcRect l="1092" t="6474" r="251" b="21642"/>
          <a:stretch/>
        </p:blipFill>
        <p:spPr>
          <a:xfrm>
            <a:off x="4134147" y="3039649"/>
            <a:ext cx="6849285" cy="3021277"/>
          </a:xfrm>
          <a:prstGeom prst="rect">
            <a:avLst/>
          </a:prstGeom>
        </p:spPr>
      </p:pic>
    </p:spTree>
    <p:extLst>
      <p:ext uri="{BB962C8B-B14F-4D97-AF65-F5344CB8AC3E}">
        <p14:creationId xmlns:p14="http://schemas.microsoft.com/office/powerpoint/2010/main" val="1690289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photo blue copy space background and polygon paper design">
            <a:extLst>
              <a:ext uri="{FF2B5EF4-FFF2-40B4-BE49-F238E27FC236}">
                <a16:creationId xmlns:a16="http://schemas.microsoft.com/office/drawing/2014/main" id="{AF58CB8C-D13B-53FC-5C94-302AC21D0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672" y="919446"/>
            <a:ext cx="8590656" cy="4830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29AB7A-DFCF-9E39-0588-EBE80F92AA05}"/>
              </a:ext>
            </a:extLst>
          </p:cNvPr>
          <p:cNvSpPr txBox="1"/>
          <p:nvPr/>
        </p:nvSpPr>
        <p:spPr>
          <a:xfrm>
            <a:off x="4965406" y="2721114"/>
            <a:ext cx="5425922" cy="830997"/>
          </a:xfrm>
          <a:prstGeom prst="rect">
            <a:avLst/>
          </a:prstGeom>
          <a:noFill/>
        </p:spPr>
        <p:txBody>
          <a:bodyPr wrap="square">
            <a:spAutoFit/>
          </a:bodyPr>
          <a:lstStyle/>
          <a:p>
            <a:pPr algn="ctr"/>
            <a:r>
              <a:rPr lang="en-US" sz="4800" b="1" i="1" dirty="0">
                <a:solidFill>
                  <a:srgbClr val="7030A0"/>
                </a:solidFill>
                <a:latin typeface="Times New Roman" panose="02020603050405020304" pitchFamily="18" charset="0"/>
                <a:cs typeface="Times New Roman" panose="02020603050405020304" pitchFamily="18" charset="0"/>
              </a:rPr>
              <a:t>Data Types</a:t>
            </a:r>
            <a:endParaRPr lang="en-IN" sz="4800" b="1" i="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53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pPr>
              <a:spcAft>
                <a:spcPts val="600"/>
              </a:spcAft>
            </a:pPr>
            <a:fld id="{519954A3-9DFD-4C44-94BA-B95130A3BA1C}" type="slidenum">
              <a:rPr lang="en-US">
                <a:solidFill>
                  <a:srgbClr val="FFFFFF"/>
                </a:solidFill>
              </a:rPr>
              <a:pPr>
                <a:spcAft>
                  <a:spcPts val="600"/>
                </a:spcAft>
              </a:pPr>
              <a:t>52</a:t>
            </a:fld>
            <a:endParaRPr lang="en-US">
              <a:solidFill>
                <a:srgbClr val="FFFFFF"/>
              </a:solidFill>
            </a:endParaRPr>
          </a:p>
        </p:txBody>
      </p:sp>
      <p:sp>
        <p:nvSpPr>
          <p:cNvPr id="3" name="Content Placeholder 2"/>
          <p:cNvSpPr>
            <a:spLocks noGrp="1"/>
          </p:cNvSpPr>
          <p:nvPr>
            <p:ph idx="4294967295"/>
          </p:nvPr>
        </p:nvSpPr>
        <p:spPr>
          <a:xfrm>
            <a:off x="3341226" y="963854"/>
            <a:ext cx="8259762" cy="3848100"/>
          </a:xfrm>
        </p:spPr>
        <p:txBody>
          <a:bodyPr>
            <a:noAutofit/>
          </a:bodyPr>
          <a:lstStyle/>
          <a:p>
            <a:pPr algn="just">
              <a:lnSpc>
                <a:spcPct val="150000"/>
              </a:lnSpc>
            </a:pPr>
            <a:r>
              <a:rPr lang="en-IN" sz="2000" dirty="0">
                <a:latin typeface="Times New Roman" panose="02020603050405020304" pitchFamily="18" charset="0"/>
                <a:cs typeface="Times New Roman" panose="02020603050405020304" pitchFamily="18" charset="0"/>
              </a:rPr>
              <a:t>Java is Strongly Typed Language.</a:t>
            </a:r>
          </a:p>
          <a:p>
            <a:pPr algn="just">
              <a:lnSpc>
                <a:spcPct val="150000"/>
              </a:lnSpc>
            </a:pPr>
            <a:r>
              <a:rPr lang="en-IN" sz="2000" dirty="0">
                <a:latin typeface="Times New Roman" panose="02020603050405020304" pitchFamily="18" charset="0"/>
                <a:cs typeface="Times New Roman" panose="02020603050405020304" pitchFamily="18" charset="0"/>
              </a:rPr>
              <a:t>Every variable has a type, every expression has a type, and every type is strictly defined.</a:t>
            </a:r>
          </a:p>
          <a:p>
            <a:pPr algn="just">
              <a:lnSpc>
                <a:spcPct val="150000"/>
              </a:lnSpc>
            </a:pPr>
            <a:r>
              <a:rPr lang="en-IN" sz="2000" dirty="0">
                <a:latin typeface="Times New Roman" panose="02020603050405020304" pitchFamily="18" charset="0"/>
                <a:cs typeface="Times New Roman" panose="02020603050405020304" pitchFamily="18" charset="0"/>
              </a:rPr>
              <a:t>All assignments, whether explicit or via parameter passing in method calls, are checked for type compatibility.</a:t>
            </a:r>
          </a:p>
          <a:p>
            <a:pPr algn="just">
              <a:lnSpc>
                <a:spcPct val="150000"/>
              </a:lnSpc>
            </a:pPr>
            <a:r>
              <a:rPr lang="en-IN" sz="2000" dirty="0">
                <a:latin typeface="Times New Roman" panose="02020603050405020304" pitchFamily="18" charset="0"/>
                <a:cs typeface="Times New Roman" panose="02020603050405020304" pitchFamily="18" charset="0"/>
              </a:rPr>
              <a:t>There are no automatic coercions or conversions of conflicting types as in some languages.</a:t>
            </a:r>
          </a:p>
          <a:p>
            <a:pPr algn="just">
              <a:lnSpc>
                <a:spcPct val="150000"/>
              </a:lnSpc>
            </a:pPr>
            <a:r>
              <a:rPr lang="en-IN" sz="2000" dirty="0">
                <a:latin typeface="Times New Roman" panose="02020603050405020304" pitchFamily="18" charset="0"/>
                <a:cs typeface="Times New Roman" panose="02020603050405020304" pitchFamily="18" charset="0"/>
              </a:rPr>
              <a:t>The Java compiler checks all expressions and parameters to ensure that the types are compatible. Any type mismatches are errors that must be corrected before the compiler will finish compiling the class.</a:t>
            </a:r>
          </a:p>
        </p:txBody>
      </p:sp>
      <p:grpSp>
        <p:nvGrpSpPr>
          <p:cNvPr id="7" name="Group 6">
            <a:extLst>
              <a:ext uri="{FF2B5EF4-FFF2-40B4-BE49-F238E27FC236}">
                <a16:creationId xmlns:a16="http://schemas.microsoft.com/office/drawing/2014/main" id="{F2CACE56-AFA1-64CC-CB50-40AC6EA63C91}"/>
              </a:ext>
            </a:extLst>
          </p:cNvPr>
          <p:cNvGrpSpPr/>
          <p:nvPr/>
        </p:nvGrpSpPr>
        <p:grpSpPr>
          <a:xfrm>
            <a:off x="591012" y="963854"/>
            <a:ext cx="1908502" cy="1145101"/>
            <a:chOff x="4338413" y="1339880"/>
            <a:chExt cx="1908502" cy="1145101"/>
          </a:xfrm>
        </p:grpSpPr>
        <p:sp>
          <p:nvSpPr>
            <p:cNvPr id="8" name="Rectangle 7">
              <a:extLst>
                <a:ext uri="{FF2B5EF4-FFF2-40B4-BE49-F238E27FC236}">
                  <a16:creationId xmlns:a16="http://schemas.microsoft.com/office/drawing/2014/main" id="{DFD8A806-018A-83EC-B0DA-28DAAB1EC224}"/>
                </a:ext>
              </a:extLst>
            </p:cNvPr>
            <p:cNvSpPr/>
            <p:nvPr/>
          </p:nvSpPr>
          <p:spPr>
            <a:xfrm>
              <a:off x="4338413" y="1339880"/>
              <a:ext cx="1908502" cy="1145101"/>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95A1CF52-1092-DA91-CA11-1A996EAB70AD}"/>
                </a:ext>
              </a:extLst>
            </p:cNvPr>
            <p:cNvSpPr txBox="1"/>
            <p:nvPr/>
          </p:nvSpPr>
          <p:spPr>
            <a:xfrm>
              <a:off x="4338413" y="1339880"/>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400" b="1" dirty="0">
                  <a:latin typeface="Times New Roman" panose="02020603050405020304" pitchFamily="18" charset="0"/>
                  <a:cs typeface="Times New Roman" panose="02020603050405020304" pitchFamily="18" charset="0"/>
                </a:rPr>
                <a:t>Data Types</a:t>
              </a:r>
              <a:endParaRPr lang="en-US" sz="2400" b="1"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08955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577709-B3DE-E2E2-38EC-5AE06F414E7E}"/>
              </a:ext>
            </a:extLst>
          </p:cNvPr>
          <p:cNvPicPr>
            <a:picLocks noChangeAspect="1"/>
          </p:cNvPicPr>
          <p:nvPr/>
        </p:nvPicPr>
        <p:blipFill rotWithShape="1">
          <a:blip r:embed="rId2">
            <a:extLst>
              <a:ext uri="{28A0092B-C50C-407E-A947-70E740481C1C}">
                <a14:useLocalDpi xmlns:a14="http://schemas.microsoft.com/office/drawing/2010/main" val="0"/>
              </a:ext>
            </a:extLst>
          </a:blip>
          <a:srcRect l="2207" t="3465" r="5336" b="11057"/>
          <a:stretch/>
        </p:blipFill>
        <p:spPr>
          <a:xfrm>
            <a:off x="2442543" y="1030186"/>
            <a:ext cx="7306913" cy="4797627"/>
          </a:xfrm>
          <a:prstGeom prst="rect">
            <a:avLst/>
          </a:prstGeom>
        </p:spPr>
      </p:pic>
    </p:spTree>
    <p:extLst>
      <p:ext uri="{BB962C8B-B14F-4D97-AF65-F5344CB8AC3E}">
        <p14:creationId xmlns:p14="http://schemas.microsoft.com/office/powerpoint/2010/main" val="1311419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19954A3-9DFD-4C44-94BA-B95130A3BA1C}" type="slidenum">
              <a:rPr lang="en-US" smtClean="0"/>
              <a:t>54</a:t>
            </a:fld>
            <a:endParaRPr lang="en-US" dirty="0"/>
          </a:p>
        </p:txBody>
      </p:sp>
      <p:sp>
        <p:nvSpPr>
          <p:cNvPr id="3" name="Content Placeholder 2"/>
          <p:cNvSpPr>
            <a:spLocks noGrp="1"/>
          </p:cNvSpPr>
          <p:nvPr>
            <p:ph idx="4294967295"/>
          </p:nvPr>
        </p:nvSpPr>
        <p:spPr>
          <a:xfrm>
            <a:off x="664210" y="1509828"/>
            <a:ext cx="10515600" cy="4351338"/>
          </a:xfrm>
        </p:spPr>
        <p:txBody>
          <a:bodyPr>
            <a:normAutofit fontScale="92500" lnSpcReduction="10000"/>
          </a:bodyPr>
          <a:lstStyle/>
          <a:p>
            <a:pPr marL="0" indent="0">
              <a:lnSpc>
                <a:spcPct val="150000"/>
              </a:lnSpc>
              <a:buNone/>
            </a:pPr>
            <a:r>
              <a:rPr lang="en-IN" sz="2000" b="1" dirty="0">
                <a:solidFill>
                  <a:srgbClr val="FF0000"/>
                </a:solidFill>
                <a:latin typeface="Times New Roman" panose="02020603050405020304" pitchFamily="18" charset="0"/>
                <a:cs typeface="Times New Roman" panose="02020603050405020304" pitchFamily="18" charset="0"/>
              </a:rPr>
              <a:t>Primitive Data Types:</a:t>
            </a:r>
          </a:p>
          <a:p>
            <a:pPr lvl="1">
              <a:lnSpc>
                <a:spcPct val="150000"/>
              </a:lnSpc>
            </a:pPr>
            <a:r>
              <a:rPr lang="en-IN" sz="2000" dirty="0">
                <a:latin typeface="Times New Roman" panose="02020603050405020304" pitchFamily="18" charset="0"/>
                <a:cs typeface="Times New Roman" panose="02020603050405020304" pitchFamily="18" charset="0"/>
              </a:rPr>
              <a:t>Byte</a:t>
            </a:r>
          </a:p>
          <a:p>
            <a:pPr lvl="1">
              <a:lnSpc>
                <a:spcPct val="150000"/>
              </a:lnSpc>
            </a:pPr>
            <a:r>
              <a:rPr lang="en-IN" sz="2000" dirty="0">
                <a:latin typeface="Times New Roman" panose="02020603050405020304" pitchFamily="18" charset="0"/>
                <a:cs typeface="Times New Roman" panose="02020603050405020304" pitchFamily="18" charset="0"/>
              </a:rPr>
              <a:t>Short</a:t>
            </a:r>
          </a:p>
          <a:p>
            <a:pPr lvl="1">
              <a:lnSpc>
                <a:spcPct val="150000"/>
              </a:lnSpc>
            </a:pPr>
            <a:r>
              <a:rPr lang="en-IN" sz="2000" dirty="0">
                <a:latin typeface="Times New Roman" panose="02020603050405020304" pitchFamily="18" charset="0"/>
                <a:cs typeface="Times New Roman" panose="02020603050405020304" pitchFamily="18" charset="0"/>
              </a:rPr>
              <a:t>Int</a:t>
            </a:r>
          </a:p>
          <a:p>
            <a:pPr lvl="1">
              <a:lnSpc>
                <a:spcPct val="150000"/>
              </a:lnSpc>
            </a:pPr>
            <a:r>
              <a:rPr lang="en-IN" sz="2000" dirty="0">
                <a:latin typeface="Times New Roman" panose="02020603050405020304" pitchFamily="18" charset="0"/>
                <a:cs typeface="Times New Roman" panose="02020603050405020304" pitchFamily="18" charset="0"/>
              </a:rPr>
              <a:t>Long</a:t>
            </a:r>
          </a:p>
          <a:p>
            <a:pPr lvl="1">
              <a:lnSpc>
                <a:spcPct val="150000"/>
              </a:lnSpc>
            </a:pPr>
            <a:r>
              <a:rPr lang="en-IN" sz="2000" dirty="0">
                <a:latin typeface="Times New Roman" panose="02020603050405020304" pitchFamily="18" charset="0"/>
                <a:cs typeface="Times New Roman" panose="02020603050405020304" pitchFamily="18" charset="0"/>
              </a:rPr>
              <a:t>Char</a:t>
            </a:r>
          </a:p>
          <a:p>
            <a:pPr lvl="1">
              <a:lnSpc>
                <a:spcPct val="150000"/>
              </a:lnSpc>
            </a:pPr>
            <a:r>
              <a:rPr lang="en-IN" sz="2000" dirty="0">
                <a:latin typeface="Times New Roman" panose="02020603050405020304" pitchFamily="18" charset="0"/>
                <a:cs typeface="Times New Roman" panose="02020603050405020304" pitchFamily="18" charset="0"/>
              </a:rPr>
              <a:t>Float</a:t>
            </a:r>
          </a:p>
          <a:p>
            <a:pPr lvl="1">
              <a:lnSpc>
                <a:spcPct val="150000"/>
              </a:lnSpc>
            </a:pPr>
            <a:r>
              <a:rPr lang="en-IN" sz="2000" dirty="0">
                <a:latin typeface="Times New Roman" panose="02020603050405020304" pitchFamily="18" charset="0"/>
                <a:cs typeface="Times New Roman" panose="02020603050405020304" pitchFamily="18" charset="0"/>
              </a:rPr>
              <a:t>Double</a:t>
            </a:r>
          </a:p>
          <a:p>
            <a:pPr lvl="1">
              <a:lnSpc>
                <a:spcPct val="150000"/>
              </a:lnSpc>
            </a:pPr>
            <a:r>
              <a:rPr lang="en-IN" sz="2000" dirty="0">
                <a:latin typeface="Times New Roman" panose="02020603050405020304" pitchFamily="18" charset="0"/>
                <a:cs typeface="Times New Roman" panose="02020603050405020304" pitchFamily="18" charset="0"/>
              </a:rPr>
              <a:t>Boolean </a:t>
            </a:r>
          </a:p>
        </p:txBody>
      </p:sp>
      <p:sp>
        <p:nvSpPr>
          <p:cNvPr id="4" name="Right Brace 3"/>
          <p:cNvSpPr/>
          <p:nvPr/>
        </p:nvSpPr>
        <p:spPr>
          <a:xfrm>
            <a:off x="2091915" y="2288048"/>
            <a:ext cx="3580327" cy="142518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r>
              <a:rPr lang="en-IN" sz="1600" b="1" dirty="0">
                <a:latin typeface="Times New Roman" panose="02020603050405020304" pitchFamily="18" charset="0"/>
                <a:cs typeface="Times New Roman" panose="02020603050405020304" pitchFamily="18" charset="0"/>
              </a:rPr>
              <a:t>      Integers</a:t>
            </a:r>
          </a:p>
        </p:txBody>
      </p:sp>
      <p:sp>
        <p:nvSpPr>
          <p:cNvPr id="23" name="Right Brace 22"/>
          <p:cNvSpPr/>
          <p:nvPr/>
        </p:nvSpPr>
        <p:spPr>
          <a:xfrm>
            <a:off x="2231557" y="4574576"/>
            <a:ext cx="3580327" cy="53352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r>
              <a:rPr lang="en-IN" sz="1400" b="1" dirty="0">
                <a:latin typeface="Times New Roman" panose="02020603050405020304" pitchFamily="18" charset="0"/>
                <a:cs typeface="Times New Roman" panose="02020603050405020304" pitchFamily="18" charset="0"/>
              </a:rPr>
              <a:t>Floating Points</a:t>
            </a:r>
          </a:p>
        </p:txBody>
      </p:sp>
      <p:sp>
        <p:nvSpPr>
          <p:cNvPr id="24" name="Right Arrow 23"/>
          <p:cNvSpPr/>
          <p:nvPr/>
        </p:nvSpPr>
        <p:spPr>
          <a:xfrm>
            <a:off x="1996223" y="3901785"/>
            <a:ext cx="2990152" cy="47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tx1"/>
                </a:solidFill>
                <a:latin typeface="Times New Roman" panose="02020603050405020304" pitchFamily="18" charset="0"/>
                <a:cs typeface="Times New Roman" panose="02020603050405020304" pitchFamily="18" charset="0"/>
              </a:rPr>
              <a:t>Characters like letters, symbols</a:t>
            </a:r>
          </a:p>
        </p:txBody>
      </p:sp>
      <p:sp>
        <p:nvSpPr>
          <p:cNvPr id="25" name="Right Arrow 24"/>
          <p:cNvSpPr/>
          <p:nvPr/>
        </p:nvSpPr>
        <p:spPr>
          <a:xfrm>
            <a:off x="2373704" y="5365981"/>
            <a:ext cx="1485915" cy="372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Times New Roman" panose="02020603050405020304" pitchFamily="18" charset="0"/>
                <a:cs typeface="Times New Roman" panose="02020603050405020304" pitchFamily="18" charset="0"/>
              </a:rPr>
              <a:t>True/False</a:t>
            </a:r>
          </a:p>
        </p:txBody>
      </p:sp>
      <p:pic>
        <p:nvPicPr>
          <p:cNvPr id="26" name="Picture 25"/>
          <p:cNvPicPr>
            <a:picLocks noChangeAspect="1"/>
          </p:cNvPicPr>
          <p:nvPr/>
        </p:nvPicPr>
        <p:blipFill>
          <a:blip r:embed="rId2"/>
          <a:stretch>
            <a:fillRect/>
          </a:stretch>
        </p:blipFill>
        <p:spPr>
          <a:xfrm>
            <a:off x="5838791" y="2208282"/>
            <a:ext cx="5931194" cy="1425184"/>
          </a:xfrm>
          <a:prstGeom prst="rect">
            <a:avLst/>
          </a:prstGeom>
        </p:spPr>
      </p:pic>
      <p:pic>
        <p:nvPicPr>
          <p:cNvPr id="27" name="Picture 26"/>
          <p:cNvPicPr>
            <a:picLocks noChangeAspect="1"/>
          </p:cNvPicPr>
          <p:nvPr/>
        </p:nvPicPr>
        <p:blipFill>
          <a:blip r:embed="rId3"/>
          <a:stretch>
            <a:fillRect/>
          </a:stretch>
        </p:blipFill>
        <p:spPr>
          <a:xfrm>
            <a:off x="5838790" y="4413481"/>
            <a:ext cx="5931194" cy="952500"/>
          </a:xfrm>
          <a:prstGeom prst="rect">
            <a:avLst/>
          </a:prstGeom>
        </p:spPr>
      </p:pic>
      <p:sp>
        <p:nvSpPr>
          <p:cNvPr id="8" name="Title 1">
            <a:extLst>
              <a:ext uri="{FF2B5EF4-FFF2-40B4-BE49-F238E27FC236}">
                <a16:creationId xmlns:a16="http://schemas.microsoft.com/office/drawing/2014/main" id="{93391F80-C8CB-ED19-C8AF-059059D59E17}"/>
              </a:ext>
            </a:extLst>
          </p:cNvPr>
          <p:cNvSpPr txBox="1">
            <a:spLocks/>
          </p:cNvSpPr>
          <p:nvPr/>
        </p:nvSpPr>
        <p:spPr>
          <a:xfrm>
            <a:off x="318750" y="841576"/>
            <a:ext cx="10515600" cy="6238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a:solidFill>
                  <a:srgbClr val="0070C0"/>
                </a:solidFill>
                <a:latin typeface="Times New Roman" panose="02020603050405020304" pitchFamily="18" charset="0"/>
                <a:cs typeface="Times New Roman" panose="02020603050405020304" pitchFamily="18" charset="0"/>
              </a:rPr>
              <a:t>Continue . . .  </a:t>
            </a:r>
            <a:endParaRPr lang="en-IN" sz="40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5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arn(inVertical)">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91164" y="136525"/>
            <a:ext cx="9836494" cy="5603480"/>
          </a:xfrm>
        </p:spPr>
        <p:txBody>
          <a:bodyPr>
            <a:noAutofit/>
          </a:bodyPr>
          <a:lstStyle/>
          <a:p>
            <a:pPr marL="0" indent="0">
              <a:lnSpc>
                <a:spcPct val="100000"/>
              </a:lnSpc>
              <a:buNone/>
            </a:pPr>
            <a:r>
              <a:rPr lang="en-IN" sz="1600" dirty="0">
                <a:latin typeface="Times New Roman" panose="02020603050405020304" pitchFamily="18" charset="0"/>
                <a:cs typeface="Times New Roman" panose="02020603050405020304" pitchFamily="18" charset="0"/>
              </a:rPr>
              <a:t>import java.io.*;</a:t>
            </a:r>
          </a:p>
          <a:p>
            <a:pPr marL="0" indent="0">
              <a:lnSpc>
                <a:spcPct val="100000"/>
              </a:lnSpc>
              <a:buNone/>
            </a:pPr>
            <a:r>
              <a:rPr lang="en-IN" sz="1600" dirty="0">
                <a:latin typeface="Times New Roman" panose="02020603050405020304" pitchFamily="18" charset="0"/>
                <a:cs typeface="Times New Roman" panose="02020603050405020304" pitchFamily="18" charset="0"/>
              </a:rPr>
              <a:t>import java.util.*;</a:t>
            </a:r>
          </a:p>
          <a:p>
            <a:pPr marL="0" indent="0">
              <a:lnSpc>
                <a:spcPct val="100000"/>
              </a:lnSpc>
              <a:buNone/>
            </a:pPr>
            <a:r>
              <a:rPr lang="en-IN" sz="1600" dirty="0">
                <a:latin typeface="Times New Roman" panose="02020603050405020304" pitchFamily="18" charset="0"/>
                <a:cs typeface="Times New Roman" panose="02020603050405020304" pitchFamily="18" charset="0"/>
              </a:rPr>
              <a:t>class  Light  {</a:t>
            </a:r>
          </a:p>
          <a:p>
            <a:pPr marL="0" indent="0">
              <a:lnSpc>
                <a:spcPct val="100000"/>
              </a:lnSpc>
              <a:buNone/>
            </a:pPr>
            <a:r>
              <a:rPr lang="en-IN" sz="1600" dirty="0">
                <a:latin typeface="Times New Roman" panose="02020603050405020304" pitchFamily="18" charset="0"/>
                <a:cs typeface="Times New Roman" panose="02020603050405020304" pitchFamily="18" charset="0"/>
              </a:rPr>
              <a:t>public static void main(String args[])   {</a:t>
            </a:r>
          </a:p>
          <a:p>
            <a:pPr marL="0" indent="0">
              <a:lnSpc>
                <a:spcPct val="100000"/>
              </a:lnSpc>
              <a:buNone/>
            </a:pPr>
            <a:r>
              <a:rPr lang="en-IN" sz="1600" dirty="0">
                <a:latin typeface="Times New Roman" panose="02020603050405020304" pitchFamily="18" charset="0"/>
                <a:cs typeface="Times New Roman" panose="02020603050405020304" pitchFamily="18" charset="0"/>
              </a:rPr>
              <a:t>	int lightspeed;</a:t>
            </a:r>
          </a:p>
          <a:p>
            <a:pPr marL="0" indent="0">
              <a:lnSpc>
                <a:spcPct val="100000"/>
              </a:lnSpc>
              <a:buNone/>
            </a:pPr>
            <a:r>
              <a:rPr lang="en-IN" sz="1600" dirty="0">
                <a:latin typeface="Times New Roman" panose="02020603050405020304" pitchFamily="18" charset="0"/>
                <a:cs typeface="Times New Roman" panose="02020603050405020304" pitchFamily="18" charset="0"/>
              </a:rPr>
              <a:t>	long days;</a:t>
            </a:r>
          </a:p>
          <a:p>
            <a:pPr marL="0" indent="0">
              <a:lnSpc>
                <a:spcPct val="100000"/>
              </a:lnSpc>
              <a:buNone/>
            </a:pPr>
            <a:r>
              <a:rPr lang="en-IN" sz="1600" dirty="0">
                <a:latin typeface="Times New Roman" panose="02020603050405020304" pitchFamily="18" charset="0"/>
                <a:cs typeface="Times New Roman" panose="02020603050405020304" pitchFamily="18" charset="0"/>
              </a:rPr>
              <a:t>	long seconds;</a:t>
            </a:r>
          </a:p>
          <a:p>
            <a:pPr marL="0" indent="0">
              <a:lnSpc>
                <a:spcPct val="100000"/>
              </a:lnSpc>
              <a:buNone/>
            </a:pPr>
            <a:r>
              <a:rPr lang="en-IN" sz="1600" dirty="0">
                <a:latin typeface="Times New Roman" panose="02020603050405020304" pitchFamily="18" charset="0"/>
                <a:cs typeface="Times New Roman" panose="02020603050405020304" pitchFamily="18" charset="0"/>
              </a:rPr>
              <a:t>	long distance;		</a:t>
            </a:r>
          </a:p>
          <a:p>
            <a:pPr marL="0" indent="0">
              <a:lnSpc>
                <a:spcPct val="100000"/>
              </a:lnSpc>
              <a:buNone/>
            </a:pPr>
            <a:r>
              <a:rPr lang="en-IN" sz="1600" dirty="0">
                <a:latin typeface="Times New Roman" panose="02020603050405020304" pitchFamily="18" charset="0"/>
                <a:cs typeface="Times New Roman" panose="02020603050405020304" pitchFamily="18" charset="0"/>
              </a:rPr>
              <a:t>	lightspeed = 186000;	 		</a:t>
            </a:r>
            <a:r>
              <a:rPr lang="en-IN" sz="1600" b="1" dirty="0">
                <a:solidFill>
                  <a:srgbClr val="0070C0"/>
                </a:solidFill>
                <a:latin typeface="Times New Roman" panose="02020603050405020304" pitchFamily="18" charset="0"/>
                <a:cs typeface="Times New Roman" panose="02020603050405020304" pitchFamily="18" charset="0"/>
              </a:rPr>
              <a:t>// approximate speed of light in miles per second</a:t>
            </a:r>
          </a:p>
          <a:p>
            <a:pPr marL="0" indent="0">
              <a:lnSpc>
                <a:spcPct val="100000"/>
              </a:lnSpc>
              <a:buNone/>
            </a:pPr>
            <a:r>
              <a:rPr lang="en-IN" sz="1600" dirty="0">
                <a:latin typeface="Times New Roman" panose="02020603050405020304" pitchFamily="18" charset="0"/>
                <a:cs typeface="Times New Roman" panose="02020603050405020304" pitchFamily="18" charset="0"/>
              </a:rPr>
              <a:t>	days = 1000L;			</a:t>
            </a:r>
            <a:r>
              <a:rPr lang="en-IN" sz="1600" b="1" dirty="0">
                <a:solidFill>
                  <a:srgbClr val="0070C0"/>
                </a:solidFill>
                <a:latin typeface="Times New Roman" panose="02020603050405020304" pitchFamily="18" charset="0"/>
                <a:cs typeface="Times New Roman" panose="02020603050405020304" pitchFamily="18" charset="0"/>
              </a:rPr>
              <a:t>// specify number of days here</a:t>
            </a:r>
          </a:p>
          <a:p>
            <a:pPr marL="0" indent="0">
              <a:lnSpc>
                <a:spcPct val="100000"/>
              </a:lnSpc>
              <a:buNone/>
            </a:pPr>
            <a:r>
              <a:rPr lang="en-IN" sz="1600" dirty="0">
                <a:latin typeface="Times New Roman" panose="02020603050405020304" pitchFamily="18" charset="0"/>
                <a:cs typeface="Times New Roman" panose="02020603050405020304" pitchFamily="18" charset="0"/>
              </a:rPr>
              <a:t>	seconds = days * 24 * 60 * 60; 		</a:t>
            </a:r>
            <a:r>
              <a:rPr lang="en-IN" sz="1600" b="1" dirty="0">
                <a:solidFill>
                  <a:srgbClr val="0070C0"/>
                </a:solidFill>
                <a:latin typeface="Times New Roman" panose="02020603050405020304" pitchFamily="18" charset="0"/>
                <a:cs typeface="Times New Roman" panose="02020603050405020304" pitchFamily="18" charset="0"/>
              </a:rPr>
              <a:t>// convert to seconds</a:t>
            </a:r>
          </a:p>
          <a:p>
            <a:pPr marL="0" indent="0">
              <a:lnSpc>
                <a:spcPct val="100000"/>
              </a:lnSpc>
              <a:buNone/>
            </a:pPr>
            <a:r>
              <a:rPr lang="en-IN" sz="1600" dirty="0">
                <a:latin typeface="Times New Roman" panose="02020603050405020304" pitchFamily="18" charset="0"/>
                <a:cs typeface="Times New Roman" panose="02020603050405020304" pitchFamily="18" charset="0"/>
              </a:rPr>
              <a:t>	distance = lightspeed * seconds; 		</a:t>
            </a:r>
            <a:r>
              <a:rPr lang="en-IN" sz="1600" b="1" dirty="0">
                <a:solidFill>
                  <a:srgbClr val="0070C0"/>
                </a:solidFill>
                <a:latin typeface="Times New Roman" panose="02020603050405020304" pitchFamily="18" charset="0"/>
                <a:cs typeface="Times New Roman" panose="02020603050405020304" pitchFamily="18" charset="0"/>
              </a:rPr>
              <a:t>// compute distance</a:t>
            </a:r>
          </a:p>
          <a:p>
            <a:pPr marL="0" indent="0">
              <a:lnSpc>
                <a:spcPct val="100000"/>
              </a:lnSpc>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System.out.print</a:t>
            </a:r>
            <a:r>
              <a:rPr lang="en-IN" sz="1600" dirty="0">
                <a:latin typeface="Times New Roman" panose="02020603050405020304" pitchFamily="18" charset="0"/>
                <a:cs typeface="Times New Roman" panose="02020603050405020304" pitchFamily="18" charset="0"/>
              </a:rPr>
              <a:t>("In " + days);</a:t>
            </a:r>
          </a:p>
          <a:p>
            <a:pPr marL="0" indent="0">
              <a:lnSpc>
                <a:spcPct val="100000"/>
              </a:lnSpc>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System.out.print</a:t>
            </a:r>
            <a:r>
              <a:rPr lang="en-IN" sz="1600" dirty="0">
                <a:latin typeface="Times New Roman" panose="02020603050405020304" pitchFamily="18" charset="0"/>
                <a:cs typeface="Times New Roman" panose="02020603050405020304" pitchFamily="18" charset="0"/>
              </a:rPr>
              <a:t>(" days light will travel about ");</a:t>
            </a:r>
          </a:p>
          <a:p>
            <a:pPr marL="0" indent="0">
              <a:lnSpc>
                <a:spcPct val="100000"/>
              </a:lnSpc>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System.out.println</a:t>
            </a:r>
            <a:r>
              <a:rPr lang="en-IN" sz="1600" dirty="0">
                <a:latin typeface="Times New Roman" panose="02020603050405020304" pitchFamily="18" charset="0"/>
                <a:cs typeface="Times New Roman" panose="02020603050405020304" pitchFamily="18" charset="0"/>
              </a:rPr>
              <a:t>(distance + " miles.");</a:t>
            </a:r>
          </a:p>
          <a:p>
            <a:pPr marL="0" indent="0">
              <a:lnSpc>
                <a:spcPct val="100000"/>
              </a:lnSpc>
              <a:buNone/>
            </a:pPr>
            <a:r>
              <a:rPr lang="en-IN" sz="1600" dirty="0">
                <a:latin typeface="Times New Roman" panose="02020603050405020304" pitchFamily="18" charset="0"/>
                <a:cs typeface="Times New Roman" panose="02020603050405020304" pitchFamily="18" charset="0"/>
              </a:rPr>
              <a:t>	}</a:t>
            </a:r>
          </a:p>
          <a:p>
            <a:pPr marL="0" indent="0">
              <a:lnSpc>
                <a:spcPct val="100000"/>
              </a:lnSpc>
              <a:buNone/>
            </a:pPr>
            <a:r>
              <a:rPr lang="en-IN" sz="1600" dirty="0">
                <a:latin typeface="Times New Roman" panose="02020603050405020304" pitchFamily="18" charset="0"/>
                <a:cs typeface="Times New Roman" panose="02020603050405020304" pitchFamily="18" charset="0"/>
              </a:rPr>
              <a:t>}</a:t>
            </a:r>
          </a:p>
        </p:txBody>
      </p:sp>
      <p:sp>
        <p:nvSpPr>
          <p:cNvPr id="2" name="Slide Number Placeholder 1"/>
          <p:cNvSpPr>
            <a:spLocks noGrp="1"/>
          </p:cNvSpPr>
          <p:nvPr>
            <p:ph type="sldNum" sz="quarter" idx="12"/>
          </p:nvPr>
        </p:nvSpPr>
        <p:spPr/>
        <p:txBody>
          <a:bodyPr/>
          <a:lstStyle/>
          <a:p>
            <a:fld id="{519954A3-9DFD-4C44-94BA-B95130A3BA1C}" type="slidenum">
              <a:rPr lang="en-US" smtClean="0"/>
              <a:t>55</a:t>
            </a:fld>
            <a:endParaRPr lang="en-US" dirty="0"/>
          </a:p>
        </p:txBody>
      </p:sp>
    </p:spTree>
    <p:extLst>
      <p:ext uri="{BB962C8B-B14F-4D97-AF65-F5344CB8AC3E}">
        <p14:creationId xmlns:p14="http://schemas.microsoft.com/office/powerpoint/2010/main" val="126432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arn(inVertical)">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arn(inVertical)">
                                      <p:cBhvr>
                                        <p:cTn id="17" dur="500"/>
                                        <p:tgtEl>
                                          <p:spTgt spid="5">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xEl>
                                              <p:pRg st="16" end="16"/>
                                            </p:txEl>
                                          </p:spTgt>
                                        </p:tgtEl>
                                        <p:attrNameLst>
                                          <p:attrName>style.visibility</p:attrName>
                                        </p:attrNameLst>
                                      </p:cBhvr>
                                      <p:to>
                                        <p:strVal val="visible"/>
                                      </p:to>
                                    </p:set>
                                    <p:animEffect transition="in" filter="barn(inVertical)">
                                      <p:cBhvr>
                                        <p:cTn id="20" dur="500"/>
                                        <p:tgtEl>
                                          <p:spTgt spid="5">
                                            <p:txEl>
                                              <p:pRg st="16" end="1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arn(inVertical)">
                                      <p:cBhvr>
                                        <p:cTn id="25" dur="500"/>
                                        <p:tgtEl>
                                          <p:spTgt spid="5">
                                            <p:txEl>
                                              <p:pRg st="3" end="3"/>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5">
                                            <p:txEl>
                                              <p:pRg st="15" end="15"/>
                                            </p:txEl>
                                          </p:spTgt>
                                        </p:tgtEl>
                                        <p:attrNameLst>
                                          <p:attrName>style.visibility</p:attrName>
                                        </p:attrNameLst>
                                      </p:cBhvr>
                                      <p:to>
                                        <p:strVal val="visible"/>
                                      </p:to>
                                    </p:set>
                                    <p:animEffect transition="in" filter="barn(inVertical)">
                                      <p:cBhvr>
                                        <p:cTn id="28" dur="500"/>
                                        <p:tgtEl>
                                          <p:spTgt spid="5">
                                            <p:txEl>
                                              <p:pRg st="15" end="1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wipe(down)">
                                      <p:cBhvr>
                                        <p:cTn id="33" dur="500"/>
                                        <p:tgtEl>
                                          <p:spTgt spid="5">
                                            <p:txEl>
                                              <p:pRg st="4" end="4"/>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wipe(down)">
                                      <p:cBhvr>
                                        <p:cTn id="36" dur="500"/>
                                        <p:tgtEl>
                                          <p:spTgt spid="5">
                                            <p:txEl>
                                              <p:pRg st="5" end="5"/>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wipe(down)">
                                      <p:cBhvr>
                                        <p:cTn id="39" dur="500"/>
                                        <p:tgtEl>
                                          <p:spTgt spid="5">
                                            <p:txEl>
                                              <p:pRg st="6" end="6"/>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down)">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down)">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barn(inVertical)">
                                      <p:cBhvr>
                                        <p:cTn id="52" dur="500"/>
                                        <p:tgtEl>
                                          <p:spTgt spid="5">
                                            <p:txEl>
                                              <p:pRg st="9" end="9"/>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Effect transition="in" filter="barn(inVertical)">
                                      <p:cBhvr>
                                        <p:cTn id="55" dur="500"/>
                                        <p:tgtEl>
                                          <p:spTgt spid="5">
                                            <p:txEl>
                                              <p:pRg st="10" end="10"/>
                                            </p:txEl>
                                          </p:spTgt>
                                        </p:tgtEl>
                                      </p:cBhvr>
                                    </p:animEffect>
                                  </p:childTnLst>
                                </p:cTn>
                              </p:par>
                              <p:par>
                                <p:cTn id="56" presetID="16" presetClass="entr" presetSubtype="21" fill="hold" nodeType="with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barn(inVertical)">
                                      <p:cBhvr>
                                        <p:cTn id="58" dur="500"/>
                                        <p:tgtEl>
                                          <p:spTgt spid="5">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5">
                                            <p:txEl>
                                              <p:pRg st="12" end="12"/>
                                            </p:txEl>
                                          </p:spTgt>
                                        </p:tgtEl>
                                        <p:attrNameLst>
                                          <p:attrName>style.visibility</p:attrName>
                                        </p:attrNameLst>
                                      </p:cBhvr>
                                      <p:to>
                                        <p:strVal val="visible"/>
                                      </p:to>
                                    </p:set>
                                    <p:animEffect transition="in" filter="wipe(down)">
                                      <p:cBhvr>
                                        <p:cTn id="63" dur="500"/>
                                        <p:tgtEl>
                                          <p:spTgt spid="5">
                                            <p:txEl>
                                              <p:pRg st="12" end="12"/>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5">
                                            <p:txEl>
                                              <p:pRg st="13" end="13"/>
                                            </p:txEl>
                                          </p:spTgt>
                                        </p:tgtEl>
                                        <p:attrNameLst>
                                          <p:attrName>style.visibility</p:attrName>
                                        </p:attrNameLst>
                                      </p:cBhvr>
                                      <p:to>
                                        <p:strVal val="visible"/>
                                      </p:to>
                                    </p:set>
                                    <p:animEffect transition="in" filter="wipe(down)">
                                      <p:cBhvr>
                                        <p:cTn id="66" dur="500"/>
                                        <p:tgtEl>
                                          <p:spTgt spid="5">
                                            <p:txEl>
                                              <p:pRg st="13" end="13"/>
                                            </p:txEl>
                                          </p:spTgt>
                                        </p:tgtEl>
                                      </p:cBhvr>
                                    </p:animEffect>
                                  </p:childTnLst>
                                </p:cTn>
                              </p:par>
                              <p:par>
                                <p:cTn id="67" presetID="22" presetClass="entr" presetSubtype="4" fill="hold" nodeType="withEffect">
                                  <p:stCondLst>
                                    <p:cond delay="0"/>
                                  </p:stCondLst>
                                  <p:childTnLst>
                                    <p:set>
                                      <p:cBhvr>
                                        <p:cTn id="68" dur="1" fill="hold">
                                          <p:stCondLst>
                                            <p:cond delay="0"/>
                                          </p:stCondLst>
                                        </p:cTn>
                                        <p:tgtEl>
                                          <p:spTgt spid="5">
                                            <p:txEl>
                                              <p:pRg st="14" end="14"/>
                                            </p:txEl>
                                          </p:spTgt>
                                        </p:tgtEl>
                                        <p:attrNameLst>
                                          <p:attrName>style.visibility</p:attrName>
                                        </p:attrNameLst>
                                      </p:cBhvr>
                                      <p:to>
                                        <p:strVal val="visible"/>
                                      </p:to>
                                    </p:set>
                                    <p:animEffect transition="in" filter="wipe(down)">
                                      <p:cBhvr>
                                        <p:cTn id="69"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6489" y="757204"/>
            <a:ext cx="8527311" cy="5058806"/>
          </a:xfrm>
        </p:spPr>
        <p:txBody>
          <a:bodyPr>
            <a:noAutofit/>
          </a:bodyPr>
          <a:lstStyle/>
          <a:p>
            <a:pPr algn="just">
              <a:lnSpc>
                <a:spcPct val="150000"/>
              </a:lnSpc>
            </a:pPr>
            <a:r>
              <a:rPr lang="en-US" sz="2000" b="0" i="0" dirty="0">
                <a:solidFill>
                  <a:srgbClr val="202124"/>
                </a:solidFill>
                <a:effectLst/>
                <a:latin typeface="Times New Roman" panose="02020603050405020304" pitchFamily="18" charset="0"/>
                <a:cs typeface="Times New Roman" panose="02020603050405020304" pitchFamily="18" charset="0"/>
              </a:rPr>
              <a:t>A variable is </a:t>
            </a:r>
            <a:r>
              <a:rPr lang="en-US" sz="2000" b="0" i="0" dirty="0">
                <a:solidFill>
                  <a:srgbClr val="040C28"/>
                </a:solidFill>
                <a:effectLst/>
                <a:latin typeface="Times New Roman" panose="02020603050405020304" pitchFamily="18" charset="0"/>
                <a:cs typeface="Times New Roman" panose="02020603050405020304" pitchFamily="18" charset="0"/>
              </a:rPr>
              <a:t>a container which holds the value</a:t>
            </a:r>
            <a:r>
              <a:rPr lang="en-US" sz="2000" b="0" i="0" dirty="0">
                <a:solidFill>
                  <a:srgbClr val="202124"/>
                </a:solidFill>
                <a:effectLst/>
                <a:latin typeface="Times New Roman" panose="02020603050405020304" pitchFamily="18" charset="0"/>
                <a:cs typeface="Times New Roman" panose="02020603050405020304" pitchFamily="18" charset="0"/>
              </a:rPr>
              <a:t>.</a:t>
            </a:r>
          </a:p>
          <a:p>
            <a:pPr algn="just">
              <a:lnSpc>
                <a:spcPct val="150000"/>
              </a:lnSpc>
            </a:pPr>
            <a:r>
              <a:rPr lang="en-US" sz="2000" b="0" i="0" dirty="0">
                <a:solidFill>
                  <a:srgbClr val="202124"/>
                </a:solidFill>
                <a:effectLst/>
                <a:latin typeface="Times New Roman" panose="02020603050405020304" pitchFamily="18" charset="0"/>
                <a:cs typeface="Times New Roman" panose="02020603050405020304" pitchFamily="18" charset="0"/>
              </a:rPr>
              <a:t>A variable is assigned with a data type. </a:t>
            </a:r>
          </a:p>
          <a:p>
            <a:pPr algn="just">
              <a:lnSpc>
                <a:spcPct val="150000"/>
              </a:lnSpc>
            </a:pPr>
            <a:r>
              <a:rPr lang="en-US" sz="2000" b="0" i="0" dirty="0">
                <a:solidFill>
                  <a:srgbClr val="202124"/>
                </a:solidFill>
                <a:effectLst/>
                <a:latin typeface="Times New Roman" panose="02020603050405020304" pitchFamily="18" charset="0"/>
                <a:cs typeface="Times New Roman" panose="02020603050405020304" pitchFamily="18" charset="0"/>
              </a:rPr>
              <a:t>Variable is a name of memory location.</a:t>
            </a:r>
          </a:p>
          <a:p>
            <a:pPr marL="0" indent="0">
              <a:lnSpc>
                <a:spcPct val="150000"/>
              </a:lnSpc>
              <a:buNone/>
            </a:pPr>
            <a:r>
              <a:rPr lang="en-IN" sz="2000" b="1" i="1" dirty="0">
                <a:solidFill>
                  <a:srgbClr val="0070C0"/>
                </a:solidFill>
                <a:latin typeface="Times New Roman" panose="02020603050405020304" pitchFamily="18" charset="0"/>
                <a:cs typeface="Times New Roman" panose="02020603050405020304" pitchFamily="18" charset="0"/>
              </a:rPr>
              <a:t>Declaring Variables</a:t>
            </a:r>
          </a:p>
          <a:p>
            <a:pPr marL="0" indent="0">
              <a:lnSpc>
                <a:spcPct val="150000"/>
              </a:lnSpc>
              <a:buNone/>
            </a:pPr>
            <a:r>
              <a:rPr lang="en-IN" sz="2000" b="1" i="1" dirty="0">
                <a:solidFill>
                  <a:srgbClr val="0070C0"/>
                </a:solidFill>
                <a:latin typeface="Times New Roman" panose="02020603050405020304" pitchFamily="18" charset="0"/>
                <a:cs typeface="Times New Roman" panose="02020603050405020304" pitchFamily="18" charset="0"/>
              </a:rPr>
              <a:t>Syntax:</a:t>
            </a:r>
          </a:p>
          <a:p>
            <a:pPr marL="0" indent="0">
              <a:lnSpc>
                <a:spcPct val="150000"/>
              </a:lnSpc>
              <a:buNone/>
            </a:pPr>
            <a:r>
              <a:rPr lang="en-IN" sz="2000" dirty="0">
                <a:latin typeface="Times New Roman" panose="02020603050405020304" pitchFamily="18" charset="0"/>
                <a:cs typeface="Times New Roman" panose="02020603050405020304" pitchFamily="18" charset="0"/>
              </a:rPr>
              <a:t>	datatype </a:t>
            </a:r>
            <a:r>
              <a:rPr lang="en-IN" sz="2000" dirty="0" err="1">
                <a:latin typeface="Times New Roman" panose="02020603050405020304" pitchFamily="18" charset="0"/>
                <a:cs typeface="Times New Roman" panose="02020603050405020304" pitchFamily="18" charset="0"/>
              </a:rPr>
              <a:t>variableName</a:t>
            </a:r>
            <a:r>
              <a:rPr lang="en-IN" sz="2000" dirty="0">
                <a:latin typeface="Times New Roman" panose="02020603050405020304" pitchFamily="18" charset="0"/>
                <a:cs typeface="Times New Roman" panose="02020603050405020304" pitchFamily="18" charset="0"/>
              </a:rPr>
              <a:t>; </a:t>
            </a:r>
          </a:p>
          <a:p>
            <a:pPr marL="0" indent="0">
              <a:lnSpc>
                <a:spcPct val="150000"/>
              </a:lnSpc>
              <a:buNone/>
            </a:pPr>
            <a:r>
              <a:rPr lang="en-IN" sz="2000" dirty="0">
                <a:latin typeface="Times New Roman" panose="02020603050405020304" pitchFamily="18" charset="0"/>
                <a:cs typeface="Times New Roman" panose="02020603050405020304" pitchFamily="18" charset="0"/>
              </a:rPr>
              <a:t>	datatype </a:t>
            </a:r>
            <a:r>
              <a:rPr lang="en-IN" sz="2000" dirty="0" err="1">
                <a:latin typeface="Times New Roman" panose="02020603050405020304" pitchFamily="18" charset="0"/>
                <a:cs typeface="Times New Roman" panose="02020603050405020304" pitchFamily="18" charset="0"/>
              </a:rPr>
              <a:t>variableName</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initialValue</a:t>
            </a:r>
            <a:r>
              <a:rPr lang="en-IN" sz="2000" dirty="0">
                <a:latin typeface="Times New Roman" panose="02020603050405020304" pitchFamily="18" charset="0"/>
                <a:cs typeface="Times New Roman" panose="02020603050405020304" pitchFamily="18" charset="0"/>
              </a:rPr>
              <a:t>; </a:t>
            </a:r>
          </a:p>
          <a:p>
            <a:pPr marL="0" indent="0">
              <a:buNone/>
            </a:pPr>
            <a:r>
              <a:rPr lang="en-IN" sz="2000" b="1" i="1" dirty="0">
                <a:solidFill>
                  <a:srgbClr val="0070C0"/>
                </a:solidFill>
                <a:latin typeface="Times New Roman" panose="02020603050405020304" pitchFamily="18" charset="0"/>
                <a:cs typeface="Times New Roman" panose="02020603050405020304" pitchFamily="18" charset="0"/>
              </a:rPr>
              <a:t>Examples:</a:t>
            </a:r>
          </a:p>
          <a:p>
            <a:pPr marL="0" indent="0">
              <a:buNone/>
            </a:pPr>
            <a:r>
              <a:rPr lang="en-IN" sz="2000" dirty="0">
                <a:latin typeface="Times New Roman" panose="02020603050405020304" pitchFamily="18" charset="0"/>
                <a:cs typeface="Times New Roman" panose="02020603050405020304" pitchFamily="18" charset="0"/>
              </a:rPr>
              <a:t>	int age;</a:t>
            </a:r>
          </a:p>
          <a:p>
            <a:pPr marL="0" indent="0">
              <a:buNone/>
            </a:pPr>
            <a:r>
              <a:rPr lang="en-IN" sz="2000" dirty="0">
                <a:latin typeface="Times New Roman" panose="02020603050405020304" pitchFamily="18" charset="0"/>
                <a:cs typeface="Times New Roman" panose="02020603050405020304" pitchFamily="18" charset="0"/>
              </a:rPr>
              <a:t>	double salary = 50000.50; </a:t>
            </a:r>
          </a:p>
          <a:p>
            <a:pPr marL="0" indent="0">
              <a:buNone/>
            </a:pPr>
            <a:r>
              <a:rPr lang="en-IN" sz="2000" dirty="0">
                <a:latin typeface="Times New Roman" panose="02020603050405020304" pitchFamily="18" charset="0"/>
                <a:cs typeface="Times New Roman" panose="02020603050405020304" pitchFamily="18" charset="0"/>
              </a:rPr>
              <a:t>	string name, address;</a:t>
            </a:r>
            <a:endParaRPr lang="en-US" sz="2000" b="0" i="0" dirty="0">
              <a:solidFill>
                <a:srgbClr val="202124"/>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19954A3-9DFD-4C44-94BA-B95130A3BA1C}" type="slidenum">
              <a:rPr lang="en-US" smtClean="0"/>
              <a:t>56</a:t>
            </a:fld>
            <a:endParaRPr lang="en-US" dirty="0"/>
          </a:p>
        </p:txBody>
      </p:sp>
      <p:grpSp>
        <p:nvGrpSpPr>
          <p:cNvPr id="5" name="Group 4">
            <a:extLst>
              <a:ext uri="{FF2B5EF4-FFF2-40B4-BE49-F238E27FC236}">
                <a16:creationId xmlns:a16="http://schemas.microsoft.com/office/drawing/2014/main" id="{ED66EC99-6544-75FA-3A45-DCE33353ECBE}"/>
              </a:ext>
            </a:extLst>
          </p:cNvPr>
          <p:cNvGrpSpPr/>
          <p:nvPr/>
        </p:nvGrpSpPr>
        <p:grpSpPr>
          <a:xfrm>
            <a:off x="497872" y="937957"/>
            <a:ext cx="1908502" cy="1145101"/>
            <a:chOff x="1189383" y="4011784"/>
            <a:chExt cx="1908502" cy="1145101"/>
          </a:xfrm>
        </p:grpSpPr>
        <p:sp>
          <p:nvSpPr>
            <p:cNvPr id="6" name="Rectangle 5">
              <a:extLst>
                <a:ext uri="{FF2B5EF4-FFF2-40B4-BE49-F238E27FC236}">
                  <a16:creationId xmlns:a16="http://schemas.microsoft.com/office/drawing/2014/main" id="{60B048E5-7923-6A2B-6655-EE0C74D7A3FD}"/>
                </a:ext>
              </a:extLst>
            </p:cNvPr>
            <p:cNvSpPr/>
            <p:nvPr/>
          </p:nvSpPr>
          <p:spPr>
            <a:xfrm>
              <a:off x="1189383" y="4011784"/>
              <a:ext cx="1908502" cy="1145101"/>
            </a:xfrm>
            <a:prstGeom prst="rect">
              <a:avLst/>
            </a:pr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6DA3876A-7148-F786-C679-AA713D84E410}"/>
                </a:ext>
              </a:extLst>
            </p:cNvPr>
            <p:cNvSpPr txBox="1"/>
            <p:nvPr/>
          </p:nvSpPr>
          <p:spPr>
            <a:xfrm>
              <a:off x="1189383" y="4011784"/>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3200" b="1" dirty="0">
                  <a:latin typeface="Times New Roman" panose="02020603050405020304" pitchFamily="18" charset="0"/>
                  <a:cs typeface="Times New Roman" panose="02020603050405020304" pitchFamily="18" charset="0"/>
                </a:rPr>
                <a:t>Variables </a:t>
              </a:r>
              <a:endParaRPr lang="en-US" sz="3200" b="1" kern="1200" dirty="0">
                <a:latin typeface="Times New Roman" panose="02020603050405020304" pitchFamily="18" charset="0"/>
                <a:cs typeface="Times New Roman" panose="02020603050405020304" pitchFamily="18" charset="0"/>
              </a:endParaRPr>
            </a:p>
          </p:txBody>
        </p:sp>
      </p:grpSp>
      <p:pic>
        <p:nvPicPr>
          <p:cNvPr id="8" name="Picture 2" descr="Variable in Java Programming Language | atnyla">
            <a:extLst>
              <a:ext uri="{FF2B5EF4-FFF2-40B4-BE49-F238E27FC236}">
                <a16:creationId xmlns:a16="http://schemas.microsoft.com/office/drawing/2014/main" id="{B2AEF30C-5DA7-301C-8792-E4E268AE5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390" y="4027819"/>
            <a:ext cx="4139610" cy="232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647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DFF34F-4E83-B7E0-DB34-77957B607065}"/>
              </a:ext>
            </a:extLst>
          </p:cNvPr>
          <p:cNvSpPr txBox="1"/>
          <p:nvPr/>
        </p:nvSpPr>
        <p:spPr>
          <a:xfrm>
            <a:off x="1158947" y="1159404"/>
            <a:ext cx="9122735" cy="3903954"/>
          </a:xfrm>
          <a:prstGeom prst="rect">
            <a:avLst/>
          </a:prstGeom>
          <a:noFill/>
        </p:spPr>
        <p:txBody>
          <a:bodyPr wrap="square">
            <a:spAutoFit/>
          </a:bodyPr>
          <a:lstStyle/>
          <a:p>
            <a:pPr marL="0" indent="0">
              <a:lnSpc>
                <a:spcPct val="150000"/>
              </a:lnSpc>
              <a:buNone/>
            </a:pPr>
            <a:r>
              <a:rPr lang="en-IN" sz="2400" b="1" i="1" dirty="0">
                <a:solidFill>
                  <a:srgbClr val="0070C0"/>
                </a:solidFill>
                <a:latin typeface="Times New Roman" panose="02020603050405020304" pitchFamily="18" charset="0"/>
                <a:cs typeface="Times New Roman" panose="02020603050405020304" pitchFamily="18" charset="0"/>
              </a:rPr>
              <a:t>Assigning Values to Variables:</a:t>
            </a:r>
            <a:endParaRPr lang="en-IN" sz="2400" i="1" dirty="0">
              <a:solidFill>
                <a:srgbClr val="0070C0"/>
              </a:solidFill>
              <a:latin typeface="Times New Roman" panose="02020603050405020304" pitchFamily="18" charset="0"/>
              <a:cs typeface="Times New Roman" panose="02020603050405020304" pitchFamily="18" charset="0"/>
            </a:endParaRPr>
          </a:p>
          <a:p>
            <a:pPr marL="0" indent="0">
              <a:lnSpc>
                <a:spcPct val="150000"/>
              </a:lnSpc>
              <a:buNone/>
            </a:pPr>
            <a:r>
              <a:rPr lang="en-IN" sz="2400" dirty="0">
                <a:latin typeface="Times New Roman" panose="02020603050405020304" pitchFamily="18" charset="0"/>
                <a:cs typeface="Times New Roman" panose="02020603050405020304" pitchFamily="18" charset="0"/>
              </a:rPr>
              <a:t>	int age = 25</a:t>
            </a:r>
          </a:p>
          <a:p>
            <a:pPr>
              <a:lnSpc>
                <a:spcPct val="150000"/>
              </a:lnSpc>
            </a:pPr>
            <a:r>
              <a:rPr lang="en-IN" sz="2400" b="1" i="1" dirty="0">
                <a:solidFill>
                  <a:srgbClr val="0070C0"/>
                </a:solidFill>
                <a:latin typeface="Times New Roman" panose="02020603050405020304" pitchFamily="18" charset="0"/>
                <a:cs typeface="Times New Roman" panose="02020603050405020304" pitchFamily="18" charset="0"/>
              </a:rPr>
              <a:t>Using Variables:</a:t>
            </a:r>
            <a:endParaRPr lang="en-IN" sz="2400" i="1"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	int x = 10;</a:t>
            </a:r>
          </a:p>
          <a:p>
            <a:pPr>
              <a:lnSpc>
                <a:spcPct val="150000"/>
              </a:lnSpc>
            </a:pPr>
            <a:r>
              <a:rPr lang="en-IN" sz="2400" dirty="0">
                <a:latin typeface="Times New Roman" panose="02020603050405020304" pitchFamily="18" charset="0"/>
                <a:cs typeface="Times New Roman" panose="02020603050405020304" pitchFamily="18" charset="0"/>
              </a:rPr>
              <a:t>	int y = 20;</a:t>
            </a:r>
          </a:p>
          <a:p>
            <a:pPr>
              <a:lnSpc>
                <a:spcPct val="150000"/>
              </a:lnSpc>
            </a:pPr>
            <a:r>
              <a:rPr lang="en-IN" sz="2400" dirty="0">
                <a:latin typeface="Times New Roman" panose="02020603050405020304" pitchFamily="18" charset="0"/>
                <a:cs typeface="Times New Roman" panose="02020603050405020304" pitchFamily="18" charset="0"/>
              </a:rPr>
              <a:t>	int sum = x + y;</a:t>
            </a:r>
          </a:p>
          <a:p>
            <a:pPr>
              <a:lnSpc>
                <a:spcPct val="150000"/>
              </a:lnSpc>
            </a:pPr>
            <a:r>
              <a:rPr lang="en-IN" sz="2400" dirty="0">
                <a:latin typeface="Times New Roman" panose="02020603050405020304" pitchFamily="18" charset="0"/>
                <a:cs typeface="Times New Roman" panose="02020603050405020304" pitchFamily="18" charset="0"/>
              </a:rPr>
              <a:t>	System.out.println("The sum of x and y is: " + sum);</a:t>
            </a:r>
          </a:p>
        </p:txBody>
      </p:sp>
    </p:spTree>
    <p:extLst>
      <p:ext uri="{BB962C8B-B14F-4D97-AF65-F5344CB8AC3E}">
        <p14:creationId xmlns:p14="http://schemas.microsoft.com/office/powerpoint/2010/main" val="2453298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6A2F-44E4-B3F0-CA46-74CA12C0C429}"/>
              </a:ext>
            </a:extLst>
          </p:cNvPr>
          <p:cNvSpPr>
            <a:spLocks noGrp="1"/>
          </p:cNvSpPr>
          <p:nvPr>
            <p:ph type="title" idx="4294967295"/>
          </p:nvPr>
        </p:nvSpPr>
        <p:spPr>
          <a:xfrm>
            <a:off x="412840" y="861603"/>
            <a:ext cx="10515600" cy="1325563"/>
          </a:xfrm>
        </p:spPr>
        <p:txBody>
          <a:bodyPr>
            <a:normAutofit/>
          </a:bodyPr>
          <a:lstStyle/>
          <a:p>
            <a:r>
              <a:rPr lang="en-IN" sz="4000" b="1" dirty="0">
                <a:solidFill>
                  <a:srgbClr val="0070C0"/>
                </a:solidFill>
                <a:latin typeface="Times New Roman" panose="02020603050405020304" pitchFamily="18" charset="0"/>
                <a:cs typeface="Times New Roman" panose="02020603050405020304" pitchFamily="18" charset="0"/>
              </a:rPr>
              <a:t>Scope of variables</a:t>
            </a:r>
            <a:endParaRPr lang="en-IN" sz="4000" dirty="0">
              <a:solidFill>
                <a:srgbClr val="0070C0"/>
              </a:solidFill>
            </a:endParaRPr>
          </a:p>
        </p:txBody>
      </p:sp>
      <p:sp>
        <p:nvSpPr>
          <p:cNvPr id="3" name="Content Placeholder 2">
            <a:extLst>
              <a:ext uri="{FF2B5EF4-FFF2-40B4-BE49-F238E27FC236}">
                <a16:creationId xmlns:a16="http://schemas.microsoft.com/office/drawing/2014/main" id="{CDE1EFDA-0E21-E268-E63F-C7028F6F8D5B}"/>
              </a:ext>
            </a:extLst>
          </p:cNvPr>
          <p:cNvSpPr>
            <a:spLocks noGrp="1"/>
          </p:cNvSpPr>
          <p:nvPr>
            <p:ph idx="4294967295"/>
          </p:nvPr>
        </p:nvSpPr>
        <p:spPr>
          <a:xfrm>
            <a:off x="1155405" y="2187166"/>
            <a:ext cx="9572846" cy="2660137"/>
          </a:xfrm>
        </p:spPr>
        <p:txBody>
          <a:bodyPr>
            <a:normAutofit/>
          </a:bodyPr>
          <a:lstStyle/>
          <a:p>
            <a:pPr algn="just">
              <a:lnSpc>
                <a:spcPct val="150000"/>
              </a:lnSpc>
            </a:pPr>
            <a:r>
              <a:rPr lang="en-IN" sz="2000" dirty="0">
                <a:latin typeface="Times New Roman" panose="02020603050405020304" pitchFamily="18" charset="0"/>
                <a:cs typeface="Times New Roman" panose="02020603050405020304" pitchFamily="18" charset="0"/>
              </a:rPr>
              <a:t>In Java, the scope of a variable refers to the </a:t>
            </a:r>
            <a:r>
              <a:rPr lang="en-IN" sz="2000" b="1" i="1" dirty="0">
                <a:solidFill>
                  <a:srgbClr val="0070C0"/>
                </a:solidFill>
                <a:latin typeface="Times New Roman" panose="02020603050405020304" pitchFamily="18" charset="0"/>
                <a:cs typeface="Times New Roman" panose="02020603050405020304" pitchFamily="18" charset="0"/>
              </a:rPr>
              <a:t>region</a:t>
            </a:r>
            <a:r>
              <a:rPr lang="en-IN" sz="2000" dirty="0">
                <a:latin typeface="Times New Roman" panose="02020603050405020304" pitchFamily="18" charset="0"/>
                <a:cs typeface="Times New Roman" panose="02020603050405020304" pitchFamily="18" charset="0"/>
              </a:rPr>
              <a:t> of the program </a:t>
            </a:r>
            <a:r>
              <a:rPr lang="en-IN" sz="2000" b="1" i="1" dirty="0">
                <a:solidFill>
                  <a:srgbClr val="FF0000"/>
                </a:solidFill>
                <a:latin typeface="Times New Roman" panose="02020603050405020304" pitchFamily="18" charset="0"/>
                <a:cs typeface="Times New Roman" panose="02020603050405020304" pitchFamily="18" charset="0"/>
              </a:rPr>
              <a:t>where the variable is accessible or visible</a:t>
            </a:r>
            <a:r>
              <a:rPr lang="en-IN" sz="2000" dirty="0">
                <a:latin typeface="Times New Roman" panose="02020603050405020304" pitchFamily="18" charset="0"/>
                <a:cs typeface="Times New Roman" panose="02020603050405020304" pitchFamily="18" charset="0"/>
              </a:rPr>
              <a:t>. </a:t>
            </a:r>
          </a:p>
          <a:p>
            <a:pPr algn="just">
              <a:lnSpc>
                <a:spcPct val="150000"/>
              </a:lnSpc>
            </a:pPr>
            <a:r>
              <a:rPr lang="en-IN" sz="2000" dirty="0">
                <a:latin typeface="Times New Roman" panose="02020603050405020304" pitchFamily="18" charset="0"/>
                <a:cs typeface="Times New Roman" panose="02020603050405020304" pitchFamily="18" charset="0"/>
              </a:rPr>
              <a:t>The scope of a variable is determined by where it is declared within the Java code. </a:t>
            </a:r>
          </a:p>
          <a:p>
            <a:pPr algn="just">
              <a:lnSpc>
                <a:spcPct val="150000"/>
              </a:lnSpc>
            </a:pPr>
            <a:r>
              <a:rPr lang="en-IN" sz="2000" dirty="0">
                <a:latin typeface="Times New Roman" panose="02020603050405020304" pitchFamily="18" charset="0"/>
                <a:cs typeface="Times New Roman" panose="02020603050405020304" pitchFamily="18" charset="0"/>
              </a:rPr>
              <a:t>Understanding variable scope is crucial for managing memory efficiently, avoiding naming conflicts, and ensuring the correct behavior of the program.</a:t>
            </a:r>
          </a:p>
        </p:txBody>
      </p:sp>
    </p:spTree>
    <p:extLst>
      <p:ext uri="{BB962C8B-B14F-4D97-AF65-F5344CB8AC3E}">
        <p14:creationId xmlns:p14="http://schemas.microsoft.com/office/powerpoint/2010/main" val="2998123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475A26F8-1154-AD4C-F606-FEDB6CD3949E}"/>
              </a:ext>
            </a:extLst>
          </p:cNvPr>
          <p:cNvPicPr>
            <a:picLocks noChangeAspect="1"/>
          </p:cNvPicPr>
          <p:nvPr/>
        </p:nvPicPr>
        <p:blipFill rotWithShape="1">
          <a:blip r:embed="rId2"/>
          <a:srcRect l="9691" r="49463" b="-1"/>
          <a:stretch/>
        </p:blipFill>
        <p:spPr>
          <a:xfrm>
            <a:off x="-1" y="750770"/>
            <a:ext cx="3476848" cy="5681928"/>
          </a:xfrm>
          <a:prstGeom prst="rect">
            <a:avLst/>
          </a:prstGeom>
          <a:effectLst/>
        </p:spPr>
      </p:pic>
      <p:sp>
        <p:nvSpPr>
          <p:cNvPr id="8" name="TextBox 7">
            <a:extLst>
              <a:ext uri="{FF2B5EF4-FFF2-40B4-BE49-F238E27FC236}">
                <a16:creationId xmlns:a16="http://schemas.microsoft.com/office/drawing/2014/main" id="{0535C346-6EBF-52F2-F8B4-C5D8E08F501C}"/>
              </a:ext>
            </a:extLst>
          </p:cNvPr>
          <p:cNvSpPr txBox="1"/>
          <p:nvPr/>
        </p:nvSpPr>
        <p:spPr>
          <a:xfrm>
            <a:off x="3976575" y="1263340"/>
            <a:ext cx="7102549" cy="2893869"/>
          </a:xfrm>
          <a:prstGeom prst="rect">
            <a:avLst/>
          </a:prstGeom>
          <a:noFill/>
        </p:spPr>
        <p:txBody>
          <a:bodyPr wrap="square">
            <a:spAutoFit/>
          </a:bodyPr>
          <a:lstStyle/>
          <a:p>
            <a:pPr>
              <a:lnSpc>
                <a:spcPct val="150000"/>
              </a:lnSpc>
            </a:pPr>
            <a:r>
              <a:rPr lang="en-IN" sz="3600" b="1" i="1" dirty="0">
                <a:solidFill>
                  <a:srgbClr val="0070C0"/>
                </a:solidFill>
                <a:effectLst/>
                <a:latin typeface="Times New Roman" panose="02020603050405020304" pitchFamily="18" charset="0"/>
                <a:cs typeface="Times New Roman" panose="02020603050405020304" pitchFamily="18" charset="0"/>
              </a:rPr>
              <a:t>Types of Variable in Java:</a:t>
            </a:r>
          </a:p>
          <a:p>
            <a:pPr marL="2171700" lvl="4" indent="-342900">
              <a:lnSpc>
                <a:spcPct val="150000"/>
              </a:lnSpc>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Local Variable</a:t>
            </a:r>
          </a:p>
          <a:p>
            <a:pPr marL="2171700" lvl="4" indent="-342900">
              <a:lnSpc>
                <a:spcPct val="150000"/>
              </a:lnSpc>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Instance Variable</a:t>
            </a:r>
          </a:p>
          <a:p>
            <a:pPr marL="2171700" lvl="4" indent="-342900">
              <a:lnSpc>
                <a:spcPct val="150000"/>
              </a:lnSpc>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Static Variable</a:t>
            </a:r>
            <a:br>
              <a:rPr lang="en-IN" sz="2200" b="0" i="0" dirty="0">
                <a:effectLst/>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388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a:extLst>
              <a:ext uri="{FF2B5EF4-FFF2-40B4-BE49-F238E27FC236}">
                <a16:creationId xmlns:a16="http://schemas.microsoft.com/office/drawing/2014/main" id="{5B0CA2CA-4359-CC10-06DB-8772F32929E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8C4FC4-00C9-4EB8-BB0D-88B657644B4F}" type="slidenum">
              <a:rPr lang="en-US" altLang="en-US">
                <a:solidFill>
                  <a:srgbClr val="898989"/>
                </a:solidFill>
                <a:latin typeface="Calibri" panose="020F0502020204030204" pitchFamily="34" charset="0"/>
              </a:rPr>
              <a:pPr eaLnBrk="1" hangingPunct="1"/>
              <a:t>6</a:t>
            </a:fld>
            <a:endParaRPr lang="en-US" altLang="en-US">
              <a:solidFill>
                <a:srgbClr val="898989"/>
              </a:solidFill>
              <a:latin typeface="Calibri" panose="020F0502020204030204" pitchFamily="34" charset="0"/>
            </a:endParaRPr>
          </a:p>
        </p:txBody>
      </p:sp>
      <p:sp>
        <p:nvSpPr>
          <p:cNvPr id="16387" name="Rectangle 2">
            <a:extLst>
              <a:ext uri="{FF2B5EF4-FFF2-40B4-BE49-F238E27FC236}">
                <a16:creationId xmlns:a16="http://schemas.microsoft.com/office/drawing/2014/main" id="{6B062BFC-4EC3-7009-5A69-B3F64353A286}"/>
              </a:ext>
            </a:extLst>
          </p:cNvPr>
          <p:cNvSpPr>
            <a:spLocks noChangeArrowheads="1"/>
          </p:cNvSpPr>
          <p:nvPr/>
        </p:nvSpPr>
        <p:spPr bwMode="auto">
          <a:xfrm>
            <a:off x="882650" y="973931"/>
            <a:ext cx="98155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dirty="0">
                <a:solidFill>
                  <a:srgbClr val="0099CC"/>
                </a:solidFill>
                <a:latin typeface="Times New Roman" panose="02020603050405020304" pitchFamily="18" charset="0"/>
                <a:cs typeface="Times New Roman" panose="02020603050405020304" pitchFamily="18" charset="0"/>
              </a:rPr>
              <a:t>1. First generation language / Machine language:</a:t>
            </a:r>
            <a:endParaRPr lang="en-US" altLang="en-US" sz="3600" b="1" dirty="0">
              <a:solidFill>
                <a:srgbClr val="0099CC"/>
              </a:solidFill>
            </a:endParaRPr>
          </a:p>
        </p:txBody>
      </p:sp>
      <p:sp>
        <p:nvSpPr>
          <p:cNvPr id="16388" name="Rectangle 3">
            <a:extLst>
              <a:ext uri="{FF2B5EF4-FFF2-40B4-BE49-F238E27FC236}">
                <a16:creationId xmlns:a16="http://schemas.microsoft.com/office/drawing/2014/main" id="{E557AD87-E5B7-5204-668F-48B21A5E78F0}"/>
              </a:ext>
            </a:extLst>
          </p:cNvPr>
          <p:cNvSpPr>
            <a:spLocks noChangeArrowheads="1"/>
          </p:cNvSpPr>
          <p:nvPr/>
        </p:nvSpPr>
        <p:spPr bwMode="auto">
          <a:xfrm>
            <a:off x="1725561" y="1821426"/>
            <a:ext cx="7956550" cy="427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 It is a native language of computer</a:t>
            </a:r>
          </a:p>
          <a:p>
            <a:pPr eaLnBrk="1" hangingPunct="1">
              <a:lnSpc>
                <a:spcPct val="15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 Instructions are in the form of 0’s &amp; 1’s.</a:t>
            </a:r>
          </a:p>
          <a:p>
            <a:pPr eaLnBrk="1" hangingPunct="1">
              <a:lnSpc>
                <a:spcPct val="15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 Computer is a digital device </a:t>
            </a:r>
            <a:r>
              <a:rPr lang="en-US" altLang="en-US" sz="2400" dirty="0">
                <a:solidFill>
                  <a:srgbClr val="FF0000"/>
                </a:solidFill>
                <a:latin typeface="Times New Roman" panose="02020603050405020304" pitchFamily="18" charset="0"/>
                <a:cs typeface="Times New Roman" panose="02020603050405020304" pitchFamily="18" charset="0"/>
              </a:rPr>
              <a:t>i.e.</a:t>
            </a:r>
            <a:r>
              <a:rPr lang="en-US" altLang="en-US" sz="2400" dirty="0">
                <a:latin typeface="Times New Roman" panose="02020603050405020304" pitchFamily="18" charset="0"/>
                <a:cs typeface="Times New Roman" panose="02020603050405020304" pitchFamily="18" charset="0"/>
              </a:rPr>
              <a:t> it can understand  0’s &amp; 1’s</a:t>
            </a:r>
          </a:p>
          <a:p>
            <a:pPr eaLnBrk="1" hangingPunct="1">
              <a:lnSpc>
                <a:spcPct val="150000"/>
              </a:lnSpc>
            </a:pPr>
            <a:r>
              <a:rPr lang="en-US" altLang="en-US" sz="4000" b="1" dirty="0">
                <a:solidFill>
                  <a:srgbClr val="FF0000"/>
                </a:solidFill>
                <a:latin typeface="Times New Roman" panose="02020603050405020304" pitchFamily="18" charset="0"/>
                <a:cs typeface="Times New Roman" panose="02020603050405020304" pitchFamily="18" charset="0"/>
              </a:rPr>
              <a:t>Drawbacks:</a:t>
            </a:r>
          </a:p>
          <a:p>
            <a:pPr eaLnBrk="1" hangingPunct="1">
              <a:lnSpc>
                <a:spcPct val="150000"/>
              </a:lnSpc>
            </a:pPr>
            <a:r>
              <a:rPr lang="en-US" altLang="en-US" sz="2400" dirty="0">
                <a:latin typeface="Times New Roman" panose="02020603050405020304" pitchFamily="18" charset="0"/>
                <a:cs typeface="Times New Roman" panose="02020603050405020304" pitchFamily="18" charset="0"/>
              </a:rPr>
              <a:t>    1. It is very slow</a:t>
            </a:r>
          </a:p>
          <a:p>
            <a:pPr eaLnBrk="1" hangingPunct="1">
              <a:lnSpc>
                <a:spcPct val="150000"/>
              </a:lnSpc>
            </a:pPr>
            <a:r>
              <a:rPr lang="en-US" altLang="en-US" sz="2400" dirty="0">
                <a:latin typeface="Times New Roman" panose="02020603050405020304" pitchFamily="18" charset="0"/>
                <a:cs typeface="Times New Roman" panose="02020603050405020304" pitchFamily="18" charset="0"/>
              </a:rPr>
              <a:t>    2. It is very difficult to learn and developing</a:t>
            </a:r>
            <a:endParaRPr lang="en-US" altLang="en-US" sz="2400" dirty="0"/>
          </a:p>
          <a:p>
            <a:pPr eaLnBrk="1" hangingPunct="1">
              <a:lnSpc>
                <a:spcPct val="150000"/>
              </a:lnSpc>
              <a:buFont typeface="Arial" panose="020B0604020202020204" pitchFamily="34" charset="0"/>
              <a:buChar char="•"/>
            </a:pPr>
            <a:endParaRPr lang="en-US" alt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BBBBD89E-66D9-C1A0-B014-D5D8A57B2E88}"/>
              </a:ext>
            </a:extLst>
          </p:cNvPr>
          <p:cNvGraphicFramePr>
            <a:graphicFrameLocks noGrp="1"/>
          </p:cNvGraphicFramePr>
          <p:nvPr>
            <p:ph idx="4294967295"/>
            <p:extLst>
              <p:ext uri="{D42A27DB-BD31-4B8C-83A1-F6EECF244321}">
                <p14:modId xmlns:p14="http://schemas.microsoft.com/office/powerpoint/2010/main" val="2186849220"/>
              </p:ext>
            </p:extLst>
          </p:nvPr>
        </p:nvGraphicFramePr>
        <p:xfrm>
          <a:off x="3696254" y="960327"/>
          <a:ext cx="6952081" cy="4366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3499CB73-BED2-B934-1BA2-4B0D3785554C}"/>
              </a:ext>
            </a:extLst>
          </p:cNvPr>
          <p:cNvGrpSpPr/>
          <p:nvPr/>
        </p:nvGrpSpPr>
        <p:grpSpPr>
          <a:xfrm>
            <a:off x="716326" y="960327"/>
            <a:ext cx="1908502" cy="1145101"/>
            <a:chOff x="2239060" y="2675832"/>
            <a:chExt cx="1908502" cy="1145101"/>
          </a:xfrm>
        </p:grpSpPr>
        <p:sp>
          <p:nvSpPr>
            <p:cNvPr id="4" name="Rectangle 3">
              <a:extLst>
                <a:ext uri="{FF2B5EF4-FFF2-40B4-BE49-F238E27FC236}">
                  <a16:creationId xmlns:a16="http://schemas.microsoft.com/office/drawing/2014/main" id="{2735B258-3691-0308-2D44-A5A51AF15D72}"/>
                </a:ext>
              </a:extLst>
            </p:cNvPr>
            <p:cNvSpPr/>
            <p:nvPr/>
          </p:nvSpPr>
          <p:spPr>
            <a:xfrm>
              <a:off x="2239060" y="2675832"/>
              <a:ext cx="1908502" cy="1145101"/>
            </a:xfrm>
            <a:prstGeom prst="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448AE41F-4CF1-B5E0-27B1-976027AE32B5}"/>
                </a:ext>
              </a:extLst>
            </p:cNvPr>
            <p:cNvSpPr txBox="1"/>
            <p:nvPr/>
          </p:nvSpPr>
          <p:spPr>
            <a:xfrm>
              <a:off x="2239060" y="2675832"/>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400" b="1" i="0" dirty="0">
                  <a:effectLst/>
                  <a:latin typeface="Times New Roman" panose="02020603050405020304" pitchFamily="18" charset="0"/>
                  <a:cs typeface="Times New Roman" panose="02020603050405020304" pitchFamily="18" charset="0"/>
                </a:rPr>
                <a:t>Local variables</a:t>
              </a:r>
              <a:endParaRPr lang="en-US" sz="2200" b="1"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3593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09C2-67A7-0BB2-3D70-751ADEF6116F}"/>
              </a:ext>
            </a:extLst>
          </p:cNvPr>
          <p:cNvSpPr>
            <a:spLocks noGrp="1"/>
          </p:cNvSpPr>
          <p:nvPr>
            <p:ph type="title"/>
          </p:nvPr>
        </p:nvSpPr>
        <p:spPr>
          <a:xfrm>
            <a:off x="706916" y="567144"/>
            <a:ext cx="10515600" cy="1325563"/>
          </a:xfrm>
        </p:spPr>
        <p:txBody>
          <a:bodyPr>
            <a:normAutofit/>
          </a:bodyPr>
          <a:lstStyle/>
          <a:p>
            <a:r>
              <a:rPr lang="en-IN" sz="3600" b="1" dirty="0">
                <a:solidFill>
                  <a:srgbClr val="0070C0"/>
                </a:solidFill>
                <a:latin typeface="Times New Roman" panose="02020603050405020304" pitchFamily="18" charset="0"/>
                <a:cs typeface="Times New Roman" panose="02020603050405020304" pitchFamily="18" charset="0"/>
              </a:rPr>
              <a:t>Example:</a:t>
            </a:r>
          </a:p>
        </p:txBody>
      </p:sp>
      <p:sp>
        <p:nvSpPr>
          <p:cNvPr id="5" name="TextBox 4">
            <a:extLst>
              <a:ext uri="{FF2B5EF4-FFF2-40B4-BE49-F238E27FC236}">
                <a16:creationId xmlns:a16="http://schemas.microsoft.com/office/drawing/2014/main" id="{C374FD9F-C832-1EAF-3A58-6B48AE5647A0}"/>
              </a:ext>
            </a:extLst>
          </p:cNvPr>
          <p:cNvSpPr txBox="1"/>
          <p:nvPr/>
        </p:nvSpPr>
        <p:spPr>
          <a:xfrm>
            <a:off x="969484" y="1614635"/>
            <a:ext cx="10998739" cy="2795958"/>
          </a:xfrm>
          <a:prstGeom prst="rect">
            <a:avLst/>
          </a:prstGeom>
          <a:noFill/>
        </p:spPr>
        <p:txBody>
          <a:bodyPr wrap="square">
            <a:spAutoFit/>
          </a:bodyPr>
          <a:lstStyle/>
          <a:p>
            <a:pPr>
              <a:lnSpc>
                <a:spcPct val="150000"/>
              </a:lnSpc>
            </a:pPr>
            <a:r>
              <a:rPr lang="en-IN" sz="2400" dirty="0">
                <a:latin typeface="Times New Roman" panose="02020603050405020304" pitchFamily="18" charset="0"/>
                <a:cs typeface="Times New Roman" panose="02020603050405020304" pitchFamily="18" charset="0"/>
              </a:rPr>
              <a:t>public void add( ) </a:t>
            </a:r>
          </a:p>
          <a:p>
            <a:pPr>
              <a:lnSpc>
                <a:spcPct val="150000"/>
              </a:lnSpc>
            </a:pPr>
            <a:r>
              <a:rPr lang="en-IN" sz="2400" dirty="0">
                <a:latin typeface="Times New Roman" panose="02020603050405020304" pitchFamily="18" charset="0"/>
                <a:cs typeface="Times New Roman" panose="02020603050405020304" pitchFamily="18" charset="0"/>
              </a:rPr>
              <a:t>{</a:t>
            </a:r>
          </a:p>
          <a:p>
            <a:pPr>
              <a:lnSpc>
                <a:spcPct val="150000"/>
              </a:lnSpc>
            </a:pPr>
            <a:r>
              <a:rPr lang="en-IN" sz="2400" dirty="0">
                <a:latin typeface="Times New Roman" panose="02020603050405020304" pitchFamily="18" charset="0"/>
                <a:cs typeface="Times New Roman" panose="02020603050405020304" pitchFamily="18" charset="0"/>
              </a:rPr>
              <a:t>    int x = 10; 		</a:t>
            </a:r>
            <a:r>
              <a:rPr lang="en-IN" sz="2400" b="1" dirty="0">
                <a:latin typeface="Times New Roman" panose="02020603050405020304" pitchFamily="18" charset="0"/>
                <a:cs typeface="Times New Roman" panose="02020603050405020304" pitchFamily="18" charset="0"/>
              </a:rPr>
              <a:t>// x is a local variable, its scope is limited to this method</a:t>
            </a:r>
          </a:p>
          <a:p>
            <a:pPr>
              <a:lnSpc>
                <a:spcPct val="150000"/>
              </a:lnSpc>
            </a:pPr>
            <a:r>
              <a:rPr lang="en-IN" sz="2400" dirty="0">
                <a:latin typeface="Times New Roman" panose="02020603050405020304" pitchFamily="18" charset="0"/>
                <a:cs typeface="Times New Roman" panose="02020603050405020304" pitchFamily="18" charset="0"/>
              </a:rPr>
              <a:t>    System.out.println(x);</a:t>
            </a:r>
          </a:p>
          <a:p>
            <a:pPr>
              <a:lnSpc>
                <a:spcPct val="150000"/>
              </a:lnSpc>
            </a:pPr>
            <a:r>
              <a:rPr lang="en-I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3400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62889-F8E1-CB66-6B2D-87EBA0BE235A}"/>
              </a:ext>
            </a:extLst>
          </p:cNvPr>
          <p:cNvSpPr>
            <a:spLocks noGrp="1"/>
          </p:cNvSpPr>
          <p:nvPr>
            <p:ph idx="1"/>
          </p:nvPr>
        </p:nvSpPr>
        <p:spPr>
          <a:xfrm>
            <a:off x="3370774" y="1040054"/>
            <a:ext cx="7939483" cy="4351338"/>
          </a:xfrm>
        </p:spPr>
        <p:txBody>
          <a:bodyPr>
            <a:noAutofit/>
          </a:bodyPr>
          <a:lstStyle/>
          <a:p>
            <a:pPr algn="just" fontAlgn="base">
              <a:lnSpc>
                <a:spcPct val="170000"/>
              </a:lnSpc>
            </a:pPr>
            <a:r>
              <a:rPr lang="en-US" sz="2000" b="0" i="0" dirty="0">
                <a:effectLst/>
                <a:latin typeface="Times New Roman" panose="02020603050405020304" pitchFamily="18" charset="0"/>
                <a:cs typeface="Times New Roman" panose="02020603050405020304" pitchFamily="18" charset="0"/>
              </a:rPr>
              <a:t>Instance variables are those which are declared </a:t>
            </a:r>
            <a:r>
              <a:rPr lang="en-US" sz="2000" b="1" i="1" dirty="0">
                <a:solidFill>
                  <a:srgbClr val="FF0000"/>
                </a:solidFill>
                <a:effectLst/>
                <a:latin typeface="Times New Roman" panose="02020603050405020304" pitchFamily="18" charset="0"/>
                <a:cs typeface="Times New Roman" panose="02020603050405020304" pitchFamily="18" charset="0"/>
              </a:rPr>
              <a:t>inside the class and </a:t>
            </a:r>
            <a:r>
              <a:rPr lang="en-US" sz="2000" b="1" i="1" dirty="0">
                <a:solidFill>
                  <a:srgbClr val="7030A0"/>
                </a:solidFill>
                <a:effectLst/>
                <a:latin typeface="Times New Roman" panose="02020603050405020304" pitchFamily="18" charset="0"/>
                <a:cs typeface="Times New Roman" panose="02020603050405020304" pitchFamily="18" charset="0"/>
              </a:rPr>
              <a:t>outside the method</a:t>
            </a:r>
            <a:r>
              <a:rPr lang="en-US" sz="2000" b="0" i="0" dirty="0">
                <a:effectLst/>
                <a:latin typeface="Times New Roman" panose="02020603050405020304" pitchFamily="18" charset="0"/>
                <a:cs typeface="Times New Roman" panose="02020603050405020304" pitchFamily="18" charset="0"/>
              </a:rPr>
              <a:t>.</a:t>
            </a:r>
          </a:p>
          <a:p>
            <a:pPr algn="just">
              <a:lnSpc>
                <a:spcPct val="170000"/>
              </a:lnSpc>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They are associated with instances (objects) of the class, and their values are specific to each object.</a:t>
            </a:r>
          </a:p>
          <a:p>
            <a:pPr algn="just">
              <a:lnSpc>
                <a:spcPct val="170000"/>
              </a:lnSpc>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Instance variables are accessible across </a:t>
            </a:r>
            <a:r>
              <a:rPr lang="en-IN" sz="2000" b="1" i="1" dirty="0">
                <a:solidFill>
                  <a:srgbClr val="00B050"/>
                </a:solidFill>
                <a:effectLst/>
                <a:latin typeface="Times New Roman" panose="02020603050405020304" pitchFamily="18" charset="0"/>
                <a:cs typeface="Times New Roman" panose="02020603050405020304" pitchFamily="18" charset="0"/>
              </a:rPr>
              <a:t>all methods and constructors within the class</a:t>
            </a:r>
            <a:r>
              <a:rPr lang="en-IN" sz="2000" b="0" i="0" dirty="0">
                <a:effectLst/>
                <a:latin typeface="Times New Roman" panose="02020603050405020304" pitchFamily="18" charset="0"/>
                <a:cs typeface="Times New Roman" panose="02020603050405020304" pitchFamily="18" charset="0"/>
              </a:rPr>
              <a:t>.</a:t>
            </a:r>
          </a:p>
          <a:p>
            <a:pPr algn="just">
              <a:lnSpc>
                <a:spcPct val="17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These can be accessible by using </a:t>
            </a:r>
            <a:r>
              <a:rPr lang="en-IN" sz="2000" b="1" dirty="0">
                <a:solidFill>
                  <a:srgbClr val="0070C0"/>
                </a:solidFill>
                <a:latin typeface="Times New Roman" panose="02020603050405020304" pitchFamily="18" charset="0"/>
                <a:cs typeface="Times New Roman" panose="02020603050405020304" pitchFamily="18" charset="0"/>
              </a:rPr>
              <a:t>“objectname.variablename”.</a:t>
            </a:r>
            <a:endParaRPr lang="en-IN" sz="2000" b="1" i="0" dirty="0">
              <a:solidFill>
                <a:srgbClr val="0070C0"/>
              </a:solidFill>
              <a:effectLst/>
              <a:latin typeface="Times New Roman" panose="02020603050405020304" pitchFamily="18" charset="0"/>
              <a:cs typeface="Times New Roman" panose="02020603050405020304" pitchFamily="18" charset="0"/>
            </a:endParaRPr>
          </a:p>
          <a:p>
            <a:pPr algn="just">
              <a:lnSpc>
                <a:spcPct val="170000"/>
              </a:lnSpc>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They are initialized to default values (e.g., 0 for numbers, null for objects) if not explicitly initialized.</a:t>
            </a:r>
          </a:p>
        </p:txBody>
      </p:sp>
      <p:grpSp>
        <p:nvGrpSpPr>
          <p:cNvPr id="4" name="Group 3">
            <a:extLst>
              <a:ext uri="{FF2B5EF4-FFF2-40B4-BE49-F238E27FC236}">
                <a16:creationId xmlns:a16="http://schemas.microsoft.com/office/drawing/2014/main" id="{DFBD3F8F-A111-5E90-F5A5-C2338AEC51B0}"/>
              </a:ext>
            </a:extLst>
          </p:cNvPr>
          <p:cNvGrpSpPr/>
          <p:nvPr/>
        </p:nvGrpSpPr>
        <p:grpSpPr>
          <a:xfrm>
            <a:off x="776069" y="1040054"/>
            <a:ext cx="1908502" cy="1145101"/>
            <a:chOff x="4338413" y="1339880"/>
            <a:chExt cx="1908502" cy="1145101"/>
          </a:xfrm>
        </p:grpSpPr>
        <p:sp>
          <p:nvSpPr>
            <p:cNvPr id="5" name="Rectangle 4">
              <a:extLst>
                <a:ext uri="{FF2B5EF4-FFF2-40B4-BE49-F238E27FC236}">
                  <a16:creationId xmlns:a16="http://schemas.microsoft.com/office/drawing/2014/main" id="{0FBFC897-EF9F-3A74-7DEC-58CD357F6BAB}"/>
                </a:ext>
              </a:extLst>
            </p:cNvPr>
            <p:cNvSpPr/>
            <p:nvPr/>
          </p:nvSpPr>
          <p:spPr>
            <a:xfrm>
              <a:off x="4338413" y="1339880"/>
              <a:ext cx="1908502" cy="1145101"/>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451B2813-7403-D7A8-188D-64940686B5FB}"/>
                </a:ext>
              </a:extLst>
            </p:cNvPr>
            <p:cNvSpPr txBox="1"/>
            <p:nvPr/>
          </p:nvSpPr>
          <p:spPr>
            <a:xfrm>
              <a:off x="4338413" y="1339880"/>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400" b="1" i="0" dirty="0">
                  <a:solidFill>
                    <a:schemeClr val="bg1"/>
                  </a:solidFill>
                  <a:effectLst/>
                  <a:latin typeface="Times New Roman" panose="02020603050405020304" pitchFamily="18" charset="0"/>
                  <a:cs typeface="Times New Roman" panose="02020603050405020304" pitchFamily="18" charset="0"/>
                </a:rPr>
                <a:t>Instance Variables</a:t>
              </a:r>
              <a:endParaRPr lang="en-US" sz="2400" b="1" kern="12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85795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0 common Interview Questions — Java | by Brandon Wohlwend | Medium">
            <a:extLst>
              <a:ext uri="{FF2B5EF4-FFF2-40B4-BE49-F238E27FC236}">
                <a16:creationId xmlns:a16="http://schemas.microsoft.com/office/drawing/2014/main" id="{6F1A67DE-06D5-238D-3EFC-017DC40A16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20" t="15458" r="4558" b="8587"/>
          <a:stretch/>
        </p:blipFill>
        <p:spPr bwMode="auto">
          <a:xfrm>
            <a:off x="2198792" y="947057"/>
            <a:ext cx="7298993" cy="46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03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87C9D-6A60-17D8-B269-B7833CF3E306}"/>
              </a:ext>
            </a:extLst>
          </p:cNvPr>
          <p:cNvSpPr>
            <a:spLocks noGrp="1"/>
          </p:cNvSpPr>
          <p:nvPr>
            <p:ph idx="1"/>
          </p:nvPr>
        </p:nvSpPr>
        <p:spPr>
          <a:xfrm>
            <a:off x="3092301" y="1165872"/>
            <a:ext cx="8284536" cy="4937216"/>
          </a:xfrm>
        </p:spPr>
        <p:txBody>
          <a:bodyPr>
            <a:normAutofit/>
          </a:bodyPr>
          <a:lstStyle/>
          <a:p>
            <a:pPr algn="just">
              <a:lnSpc>
                <a:spcPct val="150000"/>
              </a:lnSpc>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Static variables are declared by using </a:t>
            </a:r>
            <a:r>
              <a:rPr lang="en-IN" sz="2200" b="1" i="1" dirty="0">
                <a:solidFill>
                  <a:schemeClr val="accent2">
                    <a:lumMod val="75000"/>
                  </a:schemeClr>
                </a:solidFill>
                <a:effectLst/>
                <a:latin typeface="Times New Roman" panose="02020603050405020304" pitchFamily="18" charset="0"/>
                <a:cs typeface="Times New Roman" panose="02020603050405020304" pitchFamily="18" charset="0"/>
              </a:rPr>
              <a:t>"static" </a:t>
            </a:r>
            <a:r>
              <a:rPr lang="en-IN" sz="2200" dirty="0">
                <a:effectLst/>
                <a:latin typeface="Times New Roman" panose="02020603050405020304" pitchFamily="18" charset="0"/>
                <a:cs typeface="Times New Roman" panose="02020603050405020304" pitchFamily="18" charset="0"/>
              </a:rPr>
              <a:t>keyword.</a:t>
            </a:r>
          </a:p>
          <a:p>
            <a:pPr algn="just">
              <a:lnSpc>
                <a:spcPct val="150000"/>
              </a:lnSpc>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They are associated </a:t>
            </a:r>
            <a:r>
              <a:rPr lang="en-IN" sz="2200" b="1" i="1" dirty="0">
                <a:solidFill>
                  <a:srgbClr val="00B050"/>
                </a:solidFill>
                <a:effectLst/>
                <a:latin typeface="Times New Roman" panose="02020603050405020304" pitchFamily="18" charset="0"/>
                <a:cs typeface="Times New Roman" panose="02020603050405020304" pitchFamily="18" charset="0"/>
              </a:rPr>
              <a:t>with the class itself </a:t>
            </a:r>
            <a:r>
              <a:rPr lang="en-IN" sz="2200" b="0" i="0" dirty="0">
                <a:effectLst/>
                <a:latin typeface="Times New Roman" panose="02020603050405020304" pitchFamily="18" charset="0"/>
                <a:cs typeface="Times New Roman" panose="02020603050405020304" pitchFamily="18" charset="0"/>
              </a:rPr>
              <a:t>rather than instances (objects) of the class.</a:t>
            </a:r>
          </a:p>
          <a:p>
            <a:pPr algn="just">
              <a:lnSpc>
                <a:spcPct val="150000"/>
              </a:lnSpc>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Static variables can be initialised only once.</a:t>
            </a:r>
          </a:p>
          <a:p>
            <a:pPr algn="just">
              <a:lnSpc>
                <a:spcPct val="150000"/>
              </a:lnSpc>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These are stored in static memory.</a:t>
            </a:r>
          </a:p>
          <a:p>
            <a:pPr algn="just">
              <a:lnSpc>
                <a:spcPct val="150000"/>
              </a:lnSpc>
            </a:pPr>
            <a:r>
              <a:rPr lang="en-IN" sz="2400" dirty="0">
                <a:latin typeface="Times New Roman" panose="02020603050405020304" pitchFamily="18" charset="0"/>
                <a:cs typeface="Times New Roman" panose="02020603050405020304" pitchFamily="18" charset="0"/>
              </a:rPr>
              <a:t>These can be accessible by using </a:t>
            </a:r>
            <a:r>
              <a:rPr lang="en-IN" sz="2400" b="1" dirty="0">
                <a:solidFill>
                  <a:srgbClr val="0070C0"/>
                </a:solidFill>
                <a:latin typeface="Times New Roman" panose="02020603050405020304" pitchFamily="18" charset="0"/>
                <a:cs typeface="Times New Roman" panose="02020603050405020304" pitchFamily="18" charset="0"/>
              </a:rPr>
              <a:t>“</a:t>
            </a:r>
            <a:r>
              <a:rPr lang="en-IN" sz="2400" b="1" dirty="0" err="1">
                <a:solidFill>
                  <a:srgbClr val="0070C0"/>
                </a:solidFill>
                <a:latin typeface="Times New Roman" panose="02020603050405020304" pitchFamily="18" charset="0"/>
                <a:cs typeface="Times New Roman" panose="02020603050405020304" pitchFamily="18" charset="0"/>
              </a:rPr>
              <a:t>classname.variablename</a:t>
            </a:r>
            <a:r>
              <a:rPr lang="en-IN" sz="2400" b="1" dirty="0">
                <a:solidFill>
                  <a:srgbClr val="0070C0"/>
                </a:solidFill>
                <a:latin typeface="Times New Roman" panose="02020603050405020304" pitchFamily="18" charset="0"/>
                <a:cs typeface="Times New Roman" panose="02020603050405020304" pitchFamily="18" charset="0"/>
              </a:rPr>
              <a:t>”.</a:t>
            </a:r>
            <a:endParaRPr lang="en-IN" sz="2400" b="1" i="0" dirty="0">
              <a:solidFill>
                <a:srgbClr val="0070C0"/>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They are initialized to default values (e.g., 0 for numbers, null for objects) if not explicitly initialized.</a:t>
            </a:r>
          </a:p>
        </p:txBody>
      </p:sp>
      <p:grpSp>
        <p:nvGrpSpPr>
          <p:cNvPr id="4" name="Group 3">
            <a:extLst>
              <a:ext uri="{FF2B5EF4-FFF2-40B4-BE49-F238E27FC236}">
                <a16:creationId xmlns:a16="http://schemas.microsoft.com/office/drawing/2014/main" id="{1432DFD7-92C9-E139-39C1-9F74B0991F88}"/>
              </a:ext>
            </a:extLst>
          </p:cNvPr>
          <p:cNvGrpSpPr/>
          <p:nvPr/>
        </p:nvGrpSpPr>
        <p:grpSpPr>
          <a:xfrm>
            <a:off x="622913" y="1038281"/>
            <a:ext cx="1908502" cy="1272692"/>
            <a:chOff x="139707" y="1212289"/>
            <a:chExt cx="1908502" cy="1272692"/>
          </a:xfrm>
        </p:grpSpPr>
        <p:sp>
          <p:nvSpPr>
            <p:cNvPr id="5" name="Rectangle 4">
              <a:extLst>
                <a:ext uri="{FF2B5EF4-FFF2-40B4-BE49-F238E27FC236}">
                  <a16:creationId xmlns:a16="http://schemas.microsoft.com/office/drawing/2014/main" id="{8770D427-49DB-0C1E-6899-E870FD1C7179}"/>
                </a:ext>
              </a:extLst>
            </p:cNvPr>
            <p:cNvSpPr/>
            <p:nvPr/>
          </p:nvSpPr>
          <p:spPr>
            <a:xfrm>
              <a:off x="139707" y="1339880"/>
              <a:ext cx="1908502" cy="1145101"/>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3779DC4E-BD75-1707-852B-2E6F6A21E65C}"/>
                </a:ext>
              </a:extLst>
            </p:cNvPr>
            <p:cNvSpPr txBox="1"/>
            <p:nvPr/>
          </p:nvSpPr>
          <p:spPr>
            <a:xfrm>
              <a:off x="139707" y="1212289"/>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000" b="1" dirty="0">
                  <a:solidFill>
                    <a:schemeClr val="bg1"/>
                  </a:solidFill>
                  <a:latin typeface="Times New Roman" panose="02020603050405020304" pitchFamily="18" charset="0"/>
                  <a:cs typeface="Times New Roman" panose="02020603050405020304" pitchFamily="18" charset="0"/>
                </a:rPr>
                <a:t>s</a:t>
              </a:r>
              <a:r>
                <a:rPr lang="en-IN" sz="2000" b="1" i="0" dirty="0">
                  <a:solidFill>
                    <a:schemeClr val="bg1"/>
                  </a:solidFill>
                  <a:effectLst/>
                  <a:latin typeface="Times New Roman" panose="02020603050405020304" pitchFamily="18" charset="0"/>
                  <a:cs typeface="Times New Roman" panose="02020603050405020304" pitchFamily="18" charset="0"/>
                </a:rPr>
                <a:t>tatic Variables</a:t>
              </a:r>
              <a:endParaRPr lang="en-US" sz="2000" b="1" kern="12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99486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8BDE00-9BE9-197A-32AD-B354F0654009}"/>
              </a:ext>
            </a:extLst>
          </p:cNvPr>
          <p:cNvSpPr txBox="1"/>
          <p:nvPr/>
        </p:nvSpPr>
        <p:spPr>
          <a:xfrm>
            <a:off x="2106561" y="674400"/>
            <a:ext cx="8295967" cy="5016758"/>
          </a:xfrm>
          <a:prstGeom prst="rect">
            <a:avLst/>
          </a:prstGeom>
          <a:noFill/>
        </p:spPr>
        <p:txBody>
          <a:bodyPr wrap="square">
            <a:spAutoFit/>
          </a:bodyPr>
          <a:lstStyle/>
          <a:p>
            <a:r>
              <a:rPr lang="en-IN" sz="3200" dirty="0">
                <a:latin typeface="Times New Roman" panose="02020603050405020304" pitchFamily="18" charset="0"/>
                <a:cs typeface="Times New Roman" panose="02020603050405020304" pitchFamily="18" charset="0"/>
              </a:rPr>
              <a:t>class Data</a:t>
            </a:r>
          </a:p>
          <a:p>
            <a:r>
              <a:rPr lang="en-IN" sz="3200" dirty="0">
                <a:latin typeface="Times New Roman" panose="02020603050405020304" pitchFamily="18" charset="0"/>
                <a:cs typeface="Times New Roman" panose="02020603050405020304" pitchFamily="18" charset="0"/>
              </a:rPr>
              <a:t>{  </a:t>
            </a:r>
          </a:p>
          <a:p>
            <a:r>
              <a:rPr lang="en-IN" sz="3200" dirty="0">
                <a:latin typeface="Times New Roman" panose="02020603050405020304" pitchFamily="18" charset="0"/>
                <a:cs typeface="Times New Roman" panose="02020603050405020304" pitchFamily="18" charset="0"/>
              </a:rPr>
              <a:t>    </a:t>
            </a:r>
            <a:r>
              <a:rPr lang="en-IN" sz="3200" b="1" i="1" dirty="0">
                <a:solidFill>
                  <a:srgbClr val="7030A0"/>
                </a:solidFill>
                <a:latin typeface="Times New Roman" panose="02020603050405020304" pitchFamily="18" charset="0"/>
                <a:cs typeface="Times New Roman" panose="02020603050405020304" pitchFamily="18" charset="0"/>
              </a:rPr>
              <a:t>int a=10;</a:t>
            </a:r>
          </a:p>
          <a:p>
            <a:r>
              <a:rPr lang="en-IN" sz="3200" dirty="0">
                <a:latin typeface="Times New Roman" panose="02020603050405020304" pitchFamily="18" charset="0"/>
                <a:cs typeface="Times New Roman" panose="02020603050405020304" pitchFamily="18" charset="0"/>
              </a:rPr>
              <a:t>    </a:t>
            </a:r>
            <a:r>
              <a:rPr lang="en-IN" sz="3200" b="1" i="1" dirty="0">
                <a:solidFill>
                  <a:schemeClr val="accent2">
                    <a:lumMod val="75000"/>
                  </a:schemeClr>
                </a:solidFill>
                <a:latin typeface="Times New Roman" panose="02020603050405020304" pitchFamily="18" charset="0"/>
                <a:cs typeface="Times New Roman" panose="02020603050405020304" pitchFamily="18" charset="0"/>
              </a:rPr>
              <a:t>static int b=100; </a:t>
            </a:r>
          </a:p>
          <a:p>
            <a:r>
              <a:rPr lang="en-IN" sz="3200" dirty="0">
                <a:latin typeface="Times New Roman" panose="02020603050405020304" pitchFamily="18" charset="0"/>
                <a:cs typeface="Times New Roman" panose="02020603050405020304" pitchFamily="18" charset="0"/>
              </a:rPr>
              <a:t>    </a:t>
            </a:r>
            <a:r>
              <a:rPr lang="en-IN" sz="3200" b="1" i="1" dirty="0">
                <a:solidFill>
                  <a:srgbClr val="00B050"/>
                </a:solidFill>
                <a:latin typeface="Times New Roman" panose="02020603050405020304" pitchFamily="18" charset="0"/>
                <a:cs typeface="Times New Roman" panose="02020603050405020304" pitchFamily="18" charset="0"/>
              </a:rPr>
              <a:t>void method()  </a:t>
            </a:r>
          </a:p>
          <a:p>
            <a:r>
              <a:rPr lang="en-IN" sz="3200" dirty="0">
                <a:latin typeface="Times New Roman" panose="02020603050405020304" pitchFamily="18" charset="0"/>
                <a:cs typeface="Times New Roman" panose="02020603050405020304" pitchFamily="18" charset="0"/>
              </a:rPr>
              <a:t>    {    </a:t>
            </a:r>
          </a:p>
          <a:p>
            <a:r>
              <a:rPr lang="en-IN" sz="3200" b="1" i="1" dirty="0">
                <a:solidFill>
                  <a:srgbClr val="FF0000"/>
                </a:solidFill>
                <a:latin typeface="Times New Roman" panose="02020603050405020304" pitchFamily="18" charset="0"/>
                <a:cs typeface="Times New Roman" panose="02020603050405020304" pitchFamily="18" charset="0"/>
              </a:rPr>
              <a:t>        int c=90;  </a:t>
            </a:r>
          </a:p>
          <a:p>
            <a:r>
              <a:rPr lang="en-IN" sz="3200" dirty="0">
                <a:latin typeface="Times New Roman" panose="02020603050405020304" pitchFamily="18" charset="0"/>
                <a:cs typeface="Times New Roman" panose="02020603050405020304" pitchFamily="18" charset="0"/>
              </a:rPr>
              <a:t>         System.out.println(c);</a:t>
            </a:r>
          </a:p>
          <a:p>
            <a:r>
              <a:rPr lang="en-IN" sz="3200" dirty="0">
                <a:latin typeface="Times New Roman" panose="02020603050405020304" pitchFamily="18" charset="0"/>
                <a:cs typeface="Times New Roman" panose="02020603050405020304" pitchFamily="18" charset="0"/>
              </a:rPr>
              <a:t>    }  </a:t>
            </a:r>
          </a:p>
          <a:p>
            <a:r>
              <a:rPr lang="en-IN"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51040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9831B7-0194-9AD5-E125-B7DCD75F5911}"/>
              </a:ext>
            </a:extLst>
          </p:cNvPr>
          <p:cNvSpPr txBox="1"/>
          <p:nvPr/>
        </p:nvSpPr>
        <p:spPr>
          <a:xfrm>
            <a:off x="1909917" y="76901"/>
            <a:ext cx="7273412" cy="6247864"/>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class Data</a:t>
            </a:r>
          </a:p>
          <a:p>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int a=10;</a:t>
            </a:r>
          </a:p>
          <a:p>
            <a:r>
              <a:rPr lang="en-IN" sz="2000" dirty="0">
                <a:latin typeface="Times New Roman" panose="02020603050405020304" pitchFamily="18" charset="0"/>
                <a:cs typeface="Times New Roman" panose="02020603050405020304" pitchFamily="18" charset="0"/>
              </a:rPr>
              <a:t>    static int b=100; </a:t>
            </a:r>
          </a:p>
          <a:p>
            <a:r>
              <a:rPr lang="en-IN" sz="2000" dirty="0">
                <a:latin typeface="Times New Roman" panose="02020603050405020304" pitchFamily="18" charset="0"/>
                <a:cs typeface="Times New Roman" panose="02020603050405020304" pitchFamily="18" charset="0"/>
              </a:rPr>
              <a:t>    void method()  </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int c=90;  </a:t>
            </a:r>
          </a:p>
          <a:p>
            <a:r>
              <a:rPr lang="en-IN" sz="2000" dirty="0">
                <a:latin typeface="Times New Roman" panose="02020603050405020304" pitchFamily="18" charset="0"/>
                <a:cs typeface="Times New Roman" panose="02020603050405020304" pitchFamily="18" charset="0"/>
              </a:rPr>
              <a:t>         System.out.println(c);</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class main</a:t>
            </a:r>
          </a:p>
          <a:p>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public static void main(String </a:t>
            </a:r>
            <a:r>
              <a:rPr lang="en-IN" sz="2000" dirty="0" err="1">
                <a:latin typeface="Times New Roman" panose="02020603050405020304" pitchFamily="18" charset="0"/>
                <a:cs typeface="Times New Roman" panose="02020603050405020304" pitchFamily="18" charset="0"/>
              </a:rPr>
              <a:t>args</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  </a:t>
            </a:r>
          </a:p>
          <a:p>
            <a:r>
              <a:rPr lang="en-IN" sz="2000" b="1" i="1" dirty="0">
                <a:solidFill>
                  <a:srgbClr val="FF0000"/>
                </a:solidFill>
                <a:latin typeface="Times New Roman" panose="02020603050405020304" pitchFamily="18" charset="0"/>
                <a:cs typeface="Times New Roman" panose="02020603050405020304" pitchFamily="18" charset="0"/>
              </a:rPr>
              <a:t>        Data d=new Data( );</a:t>
            </a:r>
          </a:p>
          <a:p>
            <a:r>
              <a:rPr lang="en-IN" sz="2000" dirty="0">
                <a:latin typeface="Times New Roman" panose="02020603050405020304" pitchFamily="18" charset="0"/>
                <a:cs typeface="Times New Roman" panose="02020603050405020304" pitchFamily="18" charset="0"/>
              </a:rPr>
              <a:t>        System.out.println</a:t>
            </a:r>
            <a:r>
              <a:rPr lang="en-IN" sz="2000" b="1" i="1" dirty="0">
                <a:solidFill>
                  <a:srgbClr val="00B050"/>
                </a:solidFill>
                <a:latin typeface="Times New Roman" panose="02020603050405020304" pitchFamily="18" charset="0"/>
                <a:cs typeface="Times New Roman" panose="02020603050405020304" pitchFamily="18" charset="0"/>
              </a:rPr>
              <a:t>(</a:t>
            </a:r>
            <a:r>
              <a:rPr lang="en-IN" sz="2000" b="1" i="1" dirty="0" err="1">
                <a:solidFill>
                  <a:srgbClr val="00B050"/>
                </a:solidFill>
                <a:latin typeface="Times New Roman" panose="02020603050405020304" pitchFamily="18" charset="0"/>
                <a:cs typeface="Times New Roman" panose="02020603050405020304" pitchFamily="18" charset="0"/>
              </a:rPr>
              <a:t>d.a</a:t>
            </a:r>
            <a:r>
              <a:rPr lang="en-IN" sz="2000" b="1" i="1" dirty="0">
                <a:solidFill>
                  <a:srgbClr val="00B050"/>
                </a:solidFill>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System.out.println</a:t>
            </a:r>
            <a:r>
              <a:rPr lang="en-IN" sz="2000" b="1" i="1" dirty="0">
                <a:solidFill>
                  <a:srgbClr val="7030A0"/>
                </a:solidFill>
                <a:latin typeface="Times New Roman" panose="02020603050405020304" pitchFamily="18" charset="0"/>
                <a:cs typeface="Times New Roman" panose="02020603050405020304" pitchFamily="18" charset="0"/>
              </a:rPr>
              <a:t>(</a:t>
            </a:r>
            <a:r>
              <a:rPr lang="en-IN" sz="2000" b="1" i="1" dirty="0" err="1">
                <a:solidFill>
                  <a:srgbClr val="7030A0"/>
                </a:solidFill>
                <a:latin typeface="Times New Roman" panose="02020603050405020304" pitchFamily="18" charset="0"/>
                <a:cs typeface="Times New Roman" panose="02020603050405020304" pitchFamily="18" charset="0"/>
              </a:rPr>
              <a:t>Data.b</a:t>
            </a:r>
            <a:r>
              <a:rPr lang="en-IN" sz="2000" b="1" i="1" dirty="0">
                <a:solidFill>
                  <a:srgbClr val="7030A0"/>
                </a:solidFill>
                <a:latin typeface="Times New Roman" panose="02020603050405020304" pitchFamily="18" charset="0"/>
                <a:cs typeface="Times New Roman" panose="02020603050405020304" pitchFamily="18" charset="0"/>
              </a:rPr>
              <a:t>);</a:t>
            </a:r>
          </a:p>
          <a:p>
            <a:r>
              <a:rPr lang="en-IN" sz="2000" b="1" dirty="0">
                <a:solidFill>
                  <a:schemeClr val="accent2">
                    <a:lumMod val="75000"/>
                  </a:schemeClr>
                </a:solidFill>
                <a:latin typeface="Times New Roman" panose="02020603050405020304" pitchFamily="18" charset="0"/>
                <a:cs typeface="Times New Roman" panose="02020603050405020304" pitchFamily="18" charset="0"/>
              </a:rPr>
              <a:t>       </a:t>
            </a:r>
            <a:r>
              <a:rPr lang="en-IN" sz="2000" b="1" dirty="0" err="1">
                <a:solidFill>
                  <a:schemeClr val="accent2">
                    <a:lumMod val="75000"/>
                  </a:schemeClr>
                </a:solidFill>
                <a:latin typeface="Times New Roman" panose="02020603050405020304" pitchFamily="18" charset="0"/>
                <a:cs typeface="Times New Roman" panose="02020603050405020304" pitchFamily="18" charset="0"/>
              </a:rPr>
              <a:t>d.method</a:t>
            </a:r>
            <a:r>
              <a:rPr lang="en-IN" sz="2000" b="1" dirty="0">
                <a:solidFill>
                  <a:schemeClr val="accent2">
                    <a:lumMod val="75000"/>
                  </a:schemeClr>
                </a:solidFill>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45155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9831B7-0194-9AD5-E125-B7DCD75F5911}"/>
              </a:ext>
            </a:extLst>
          </p:cNvPr>
          <p:cNvSpPr txBox="1"/>
          <p:nvPr/>
        </p:nvSpPr>
        <p:spPr>
          <a:xfrm>
            <a:off x="1909917" y="165391"/>
            <a:ext cx="7273412" cy="6247864"/>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class Data</a:t>
            </a:r>
          </a:p>
          <a:p>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private int a=10;</a:t>
            </a:r>
          </a:p>
          <a:p>
            <a:r>
              <a:rPr lang="en-IN" sz="2000" dirty="0">
                <a:latin typeface="Times New Roman" panose="02020603050405020304" pitchFamily="18" charset="0"/>
                <a:cs typeface="Times New Roman" panose="02020603050405020304" pitchFamily="18" charset="0"/>
              </a:rPr>
              <a:t>    private static int b=100; </a:t>
            </a:r>
          </a:p>
          <a:p>
            <a:r>
              <a:rPr lang="en-IN" sz="2000" dirty="0">
                <a:latin typeface="Times New Roman" panose="02020603050405020304" pitchFamily="18" charset="0"/>
                <a:cs typeface="Times New Roman" panose="02020603050405020304" pitchFamily="18" charset="0"/>
              </a:rPr>
              <a:t>    void method()  </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int c=90;  </a:t>
            </a:r>
          </a:p>
          <a:p>
            <a:r>
              <a:rPr lang="en-IN" sz="2000" dirty="0">
                <a:latin typeface="Times New Roman" panose="02020603050405020304" pitchFamily="18" charset="0"/>
                <a:cs typeface="Times New Roman" panose="02020603050405020304" pitchFamily="18" charset="0"/>
              </a:rPr>
              <a:t>         System.out.println(c);</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class main</a:t>
            </a:r>
          </a:p>
          <a:p>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public static void main(String </a:t>
            </a:r>
            <a:r>
              <a:rPr lang="en-IN" sz="2000" dirty="0" err="1">
                <a:latin typeface="Times New Roman" panose="02020603050405020304" pitchFamily="18" charset="0"/>
                <a:cs typeface="Times New Roman" panose="02020603050405020304" pitchFamily="18" charset="0"/>
              </a:rPr>
              <a:t>args</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  </a:t>
            </a:r>
          </a:p>
          <a:p>
            <a:r>
              <a:rPr lang="en-IN" sz="2000" b="1" i="1" dirty="0">
                <a:solidFill>
                  <a:srgbClr val="FF0000"/>
                </a:solidFill>
                <a:latin typeface="Times New Roman" panose="02020603050405020304" pitchFamily="18" charset="0"/>
                <a:cs typeface="Times New Roman" panose="02020603050405020304" pitchFamily="18" charset="0"/>
              </a:rPr>
              <a:t>        Data d=new Data( );</a:t>
            </a:r>
          </a:p>
          <a:p>
            <a:r>
              <a:rPr lang="en-IN" sz="2000" dirty="0">
                <a:latin typeface="Times New Roman" panose="02020603050405020304" pitchFamily="18" charset="0"/>
                <a:cs typeface="Times New Roman" panose="02020603050405020304" pitchFamily="18" charset="0"/>
              </a:rPr>
              <a:t>        System.out.println</a:t>
            </a:r>
            <a:r>
              <a:rPr lang="en-IN" sz="2000" b="1" i="1" dirty="0">
                <a:solidFill>
                  <a:srgbClr val="00B050"/>
                </a:solidFill>
                <a:latin typeface="Times New Roman" panose="02020603050405020304" pitchFamily="18" charset="0"/>
                <a:cs typeface="Times New Roman" panose="02020603050405020304" pitchFamily="18" charset="0"/>
              </a:rPr>
              <a:t>(</a:t>
            </a:r>
            <a:r>
              <a:rPr lang="en-IN" sz="2000" b="1" i="1" dirty="0" err="1">
                <a:solidFill>
                  <a:srgbClr val="00B050"/>
                </a:solidFill>
                <a:latin typeface="Times New Roman" panose="02020603050405020304" pitchFamily="18" charset="0"/>
                <a:cs typeface="Times New Roman" panose="02020603050405020304" pitchFamily="18" charset="0"/>
              </a:rPr>
              <a:t>d.a</a:t>
            </a:r>
            <a:r>
              <a:rPr lang="en-IN" sz="2000" b="1" i="1" dirty="0">
                <a:solidFill>
                  <a:srgbClr val="00B050"/>
                </a:solidFill>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System.out.println</a:t>
            </a:r>
            <a:r>
              <a:rPr lang="en-IN" sz="2000" b="1" i="1" dirty="0">
                <a:solidFill>
                  <a:srgbClr val="7030A0"/>
                </a:solidFill>
                <a:latin typeface="Times New Roman" panose="02020603050405020304" pitchFamily="18" charset="0"/>
                <a:cs typeface="Times New Roman" panose="02020603050405020304" pitchFamily="18" charset="0"/>
              </a:rPr>
              <a:t>(</a:t>
            </a:r>
            <a:r>
              <a:rPr lang="en-IN" sz="2000" b="1" i="1" dirty="0" err="1">
                <a:solidFill>
                  <a:srgbClr val="7030A0"/>
                </a:solidFill>
                <a:latin typeface="Times New Roman" panose="02020603050405020304" pitchFamily="18" charset="0"/>
                <a:cs typeface="Times New Roman" panose="02020603050405020304" pitchFamily="18" charset="0"/>
              </a:rPr>
              <a:t>Data.b</a:t>
            </a:r>
            <a:r>
              <a:rPr lang="en-IN" sz="2000" b="1" i="1" dirty="0">
                <a:solidFill>
                  <a:srgbClr val="7030A0"/>
                </a:solidFill>
                <a:latin typeface="Times New Roman" panose="02020603050405020304" pitchFamily="18" charset="0"/>
                <a:cs typeface="Times New Roman" panose="02020603050405020304" pitchFamily="18" charset="0"/>
              </a:rPr>
              <a:t>);</a:t>
            </a:r>
          </a:p>
          <a:p>
            <a:r>
              <a:rPr lang="en-IN" sz="2000" b="1" dirty="0">
                <a:solidFill>
                  <a:schemeClr val="accent2">
                    <a:lumMod val="75000"/>
                  </a:schemeClr>
                </a:solidFill>
                <a:latin typeface="Times New Roman" panose="02020603050405020304" pitchFamily="18" charset="0"/>
                <a:cs typeface="Times New Roman" panose="02020603050405020304" pitchFamily="18" charset="0"/>
              </a:rPr>
              <a:t>       </a:t>
            </a:r>
            <a:r>
              <a:rPr lang="en-IN" sz="2000" b="1" dirty="0" err="1">
                <a:solidFill>
                  <a:schemeClr val="accent2">
                    <a:lumMod val="75000"/>
                  </a:schemeClr>
                </a:solidFill>
                <a:latin typeface="Times New Roman" panose="02020603050405020304" pitchFamily="18" charset="0"/>
                <a:cs typeface="Times New Roman" panose="02020603050405020304" pitchFamily="18" charset="0"/>
              </a:rPr>
              <a:t>d.method</a:t>
            </a:r>
            <a:r>
              <a:rPr lang="en-IN" sz="2000" b="1" dirty="0">
                <a:solidFill>
                  <a:schemeClr val="accent2">
                    <a:lumMod val="75000"/>
                  </a:schemeClr>
                </a:solidFill>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25912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5311A-7951-BAC5-FB2E-42DA6755C223}"/>
              </a:ext>
            </a:extLst>
          </p:cNvPr>
          <p:cNvSpPr txBox="1"/>
          <p:nvPr/>
        </p:nvSpPr>
        <p:spPr>
          <a:xfrm>
            <a:off x="1369141" y="96565"/>
            <a:ext cx="6221362" cy="6247864"/>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class Data</a:t>
            </a:r>
          </a:p>
          <a:p>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int a=10;</a:t>
            </a:r>
          </a:p>
          <a:p>
            <a:r>
              <a:rPr lang="en-IN" sz="2000" dirty="0">
                <a:latin typeface="Times New Roman" panose="02020603050405020304" pitchFamily="18" charset="0"/>
                <a:cs typeface="Times New Roman" panose="02020603050405020304" pitchFamily="18" charset="0"/>
              </a:rPr>
              <a:t>    static int b=100; </a:t>
            </a:r>
          </a:p>
          <a:p>
            <a:r>
              <a:rPr lang="en-IN" sz="2000" dirty="0">
                <a:latin typeface="Times New Roman" panose="02020603050405020304" pitchFamily="18" charset="0"/>
                <a:cs typeface="Times New Roman" panose="02020603050405020304" pitchFamily="18" charset="0"/>
              </a:rPr>
              <a:t>    void method()  </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int c=90;  </a:t>
            </a:r>
          </a:p>
          <a:p>
            <a:r>
              <a:rPr lang="en-IN" sz="2000" dirty="0">
                <a:solidFill>
                  <a:schemeClr val="accent2">
                    <a:lumMod val="75000"/>
                  </a:schemeClr>
                </a:solidFill>
                <a:latin typeface="Times New Roman" panose="02020603050405020304" pitchFamily="18" charset="0"/>
                <a:cs typeface="Times New Roman" panose="02020603050405020304" pitchFamily="18" charset="0"/>
              </a:rPr>
              <a:t>       </a:t>
            </a:r>
            <a:r>
              <a:rPr lang="en-IN" sz="2000" b="1" i="1" dirty="0">
                <a:solidFill>
                  <a:schemeClr val="accent2">
                    <a:lumMod val="75000"/>
                  </a:schemeClr>
                </a:solidFill>
                <a:latin typeface="Times New Roman" panose="02020603050405020304" pitchFamily="18" charset="0"/>
                <a:cs typeface="Times New Roman" panose="02020603050405020304" pitchFamily="18" charset="0"/>
              </a:rPr>
              <a:t>System.out.println(a);</a:t>
            </a:r>
          </a:p>
          <a:p>
            <a:r>
              <a:rPr lang="en-IN" sz="2000" b="1" i="1" dirty="0">
                <a:solidFill>
                  <a:srgbClr val="7030A0"/>
                </a:solidFill>
                <a:latin typeface="Times New Roman" panose="02020603050405020304" pitchFamily="18" charset="0"/>
                <a:cs typeface="Times New Roman" panose="02020603050405020304" pitchFamily="18" charset="0"/>
              </a:rPr>
              <a:t>       System.out.println(b);</a:t>
            </a:r>
          </a:p>
          <a:p>
            <a:r>
              <a:rPr lang="en-IN" sz="2000" b="1" i="1" dirty="0">
                <a:solidFill>
                  <a:srgbClr val="00B050"/>
                </a:solidFill>
                <a:latin typeface="Times New Roman" panose="02020603050405020304" pitchFamily="18" charset="0"/>
                <a:cs typeface="Times New Roman" panose="02020603050405020304" pitchFamily="18" charset="0"/>
              </a:rPr>
              <a:t>       System.out.println(c);</a:t>
            </a:r>
          </a:p>
          <a:p>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class main</a:t>
            </a:r>
          </a:p>
          <a:p>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public static void main(String </a:t>
            </a:r>
            <a:r>
              <a:rPr lang="en-IN" sz="2000" dirty="0" err="1">
                <a:latin typeface="Times New Roman" panose="02020603050405020304" pitchFamily="18" charset="0"/>
                <a:cs typeface="Times New Roman" panose="02020603050405020304" pitchFamily="18" charset="0"/>
              </a:rPr>
              <a:t>args</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a:t>
            </a:r>
            <a:r>
              <a:rPr lang="en-IN" sz="2000" b="1" i="1" dirty="0">
                <a:solidFill>
                  <a:srgbClr val="FF0000"/>
                </a:solidFill>
                <a:latin typeface="Times New Roman" panose="02020603050405020304" pitchFamily="18" charset="0"/>
                <a:cs typeface="Times New Roman" panose="02020603050405020304" pitchFamily="18" charset="0"/>
              </a:rPr>
              <a:t>Data d=new Data();</a:t>
            </a:r>
          </a:p>
          <a:p>
            <a:r>
              <a:rPr lang="en-IN" sz="2000" dirty="0">
                <a:latin typeface="Times New Roman" panose="02020603050405020304" pitchFamily="18" charset="0"/>
                <a:cs typeface="Times New Roman" panose="02020603050405020304" pitchFamily="18" charset="0"/>
              </a:rPr>
              <a:t>	</a:t>
            </a:r>
            <a:r>
              <a:rPr lang="en-IN" sz="2000" b="1" i="1" dirty="0" err="1">
                <a:solidFill>
                  <a:srgbClr val="0070C0"/>
                </a:solidFill>
                <a:latin typeface="Times New Roman" panose="02020603050405020304" pitchFamily="18" charset="0"/>
                <a:cs typeface="Times New Roman" panose="02020603050405020304" pitchFamily="18" charset="0"/>
              </a:rPr>
              <a:t>d.method</a:t>
            </a:r>
            <a:r>
              <a:rPr lang="en-IN" sz="2000" b="1" i="1" dirty="0">
                <a:solidFill>
                  <a:srgbClr val="0070C0"/>
                </a:solidFill>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  </a:t>
            </a:r>
          </a:p>
          <a:p>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99633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Variable types and Scope in Java Programming Language | atnyla">
            <a:extLst>
              <a:ext uri="{FF2B5EF4-FFF2-40B4-BE49-F238E27FC236}">
                <a16:creationId xmlns:a16="http://schemas.microsoft.com/office/drawing/2014/main" id="{A5416EAB-41ED-4D9D-A61F-BFFE86203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125" y="1088508"/>
            <a:ext cx="8321749" cy="468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59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a:extLst>
              <a:ext uri="{FF2B5EF4-FFF2-40B4-BE49-F238E27FC236}">
                <a16:creationId xmlns:a16="http://schemas.microsoft.com/office/drawing/2014/main" id="{AAF4EBAC-334F-D86D-3DEE-6ABF151D818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441C6C-58E3-49BA-90BA-4F3AA516D903}" type="slidenum">
              <a:rPr lang="en-US" altLang="en-US">
                <a:solidFill>
                  <a:srgbClr val="898989"/>
                </a:solidFill>
                <a:latin typeface="Calibri" panose="020F0502020204030204" pitchFamily="34" charset="0"/>
              </a:rPr>
              <a:pPr eaLnBrk="1" hangingPunct="1"/>
              <a:t>7</a:t>
            </a:fld>
            <a:endParaRPr lang="en-US" altLang="en-US">
              <a:solidFill>
                <a:srgbClr val="898989"/>
              </a:solidFill>
              <a:latin typeface="Calibri" panose="020F0502020204030204" pitchFamily="34" charset="0"/>
            </a:endParaRPr>
          </a:p>
        </p:txBody>
      </p:sp>
      <p:sp>
        <p:nvSpPr>
          <p:cNvPr id="17411" name="Rectangle 2">
            <a:extLst>
              <a:ext uri="{FF2B5EF4-FFF2-40B4-BE49-F238E27FC236}">
                <a16:creationId xmlns:a16="http://schemas.microsoft.com/office/drawing/2014/main" id="{2500D6BF-D5C1-194E-A940-567AE61231C9}"/>
              </a:ext>
            </a:extLst>
          </p:cNvPr>
          <p:cNvSpPr>
            <a:spLocks noChangeArrowheads="1"/>
          </p:cNvSpPr>
          <p:nvPr/>
        </p:nvSpPr>
        <p:spPr bwMode="auto">
          <a:xfrm>
            <a:off x="652666" y="926256"/>
            <a:ext cx="91885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dirty="0">
                <a:solidFill>
                  <a:srgbClr val="0099CC"/>
                </a:solidFill>
                <a:latin typeface="Times New Roman" panose="02020603050405020304" pitchFamily="18" charset="0"/>
                <a:cs typeface="Times New Roman" panose="02020603050405020304" pitchFamily="18" charset="0"/>
              </a:rPr>
              <a:t>2.Second generation language / Assembly language:</a:t>
            </a:r>
            <a:endParaRPr lang="en-US" altLang="en-US" sz="3200" b="1" dirty="0">
              <a:solidFill>
                <a:srgbClr val="0099CC"/>
              </a:solidFill>
            </a:endParaRPr>
          </a:p>
        </p:txBody>
      </p:sp>
      <p:sp>
        <p:nvSpPr>
          <p:cNvPr id="17412" name="Rectangle 3">
            <a:extLst>
              <a:ext uri="{FF2B5EF4-FFF2-40B4-BE49-F238E27FC236}">
                <a16:creationId xmlns:a16="http://schemas.microsoft.com/office/drawing/2014/main" id="{1B078529-99C8-44E6-53D8-1D6DD71C8B4D}"/>
              </a:ext>
            </a:extLst>
          </p:cNvPr>
          <p:cNvSpPr>
            <a:spLocks noChangeArrowheads="1"/>
          </p:cNvSpPr>
          <p:nvPr/>
        </p:nvSpPr>
        <p:spPr bwMode="auto">
          <a:xfrm>
            <a:off x="1107357" y="1692114"/>
            <a:ext cx="10612695" cy="224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 Instructions are in the form of words / commands</a:t>
            </a:r>
          </a:p>
          <a:p>
            <a:pPr eaLnBrk="1" hangingPunct="1">
              <a:lnSpc>
                <a:spcPct val="150000"/>
              </a:lnSpc>
            </a:pPr>
            <a:r>
              <a:rPr lang="en-US" altLang="en-US" sz="2400" dirty="0">
                <a:latin typeface="Times New Roman" panose="02020603050405020304" pitchFamily="18" charset="0"/>
                <a:cs typeface="Times New Roman" panose="02020603050405020304" pitchFamily="18" charset="0"/>
              </a:rPr>
              <a:t>   Example:  Add a, b</a:t>
            </a:r>
          </a:p>
          <a:p>
            <a:pPr eaLnBrk="1" hangingPunct="1">
              <a:lnSpc>
                <a:spcPct val="150000"/>
              </a:lnSpc>
            </a:pPr>
            <a:r>
              <a:rPr lang="en-US" altLang="en-US" sz="2400" dirty="0">
                <a:latin typeface="Times New Roman" panose="02020603050405020304" pitchFamily="18" charset="0"/>
                <a:cs typeface="Times New Roman" panose="02020603050405020304" pitchFamily="18" charset="0"/>
              </a:rPr>
              <a:t>                  Sub d, b</a:t>
            </a:r>
          </a:p>
          <a:p>
            <a:pPr eaLnBrk="1" hangingPunct="1">
              <a:lnSpc>
                <a:spcPct val="15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 Assembler translates the assembly language instructions to the machine language</a:t>
            </a:r>
            <a:endParaRPr lang="en-US" altLang="en-US" sz="2400" dirty="0"/>
          </a:p>
        </p:txBody>
      </p:sp>
      <p:sp>
        <p:nvSpPr>
          <p:cNvPr id="17413" name="Rectangle 4">
            <a:extLst>
              <a:ext uri="{FF2B5EF4-FFF2-40B4-BE49-F238E27FC236}">
                <a16:creationId xmlns:a16="http://schemas.microsoft.com/office/drawing/2014/main" id="{70EB1DBC-B25D-B3FC-3159-A469AB3D67EB}"/>
              </a:ext>
            </a:extLst>
          </p:cNvPr>
          <p:cNvSpPr>
            <a:spLocks noChangeArrowheads="1"/>
          </p:cNvSpPr>
          <p:nvPr/>
        </p:nvSpPr>
        <p:spPr bwMode="auto">
          <a:xfrm>
            <a:off x="1107357" y="4115644"/>
            <a:ext cx="671912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dirty="0">
                <a:solidFill>
                  <a:srgbClr val="FF0000"/>
                </a:solidFill>
                <a:latin typeface="Times New Roman" panose="02020603050405020304" pitchFamily="18" charset="0"/>
                <a:cs typeface="Times New Roman" panose="02020603050405020304" pitchFamily="18" charset="0"/>
              </a:rPr>
              <a:t>Drawbacks:</a:t>
            </a:r>
          </a:p>
          <a:p>
            <a:pPr eaLnBrk="1" hangingPunct="1">
              <a:lnSpc>
                <a:spcPct val="150000"/>
              </a:lnSpc>
            </a:pPr>
            <a:r>
              <a:rPr lang="en-US" altLang="en-US" sz="2400" dirty="0">
                <a:latin typeface="Times New Roman" panose="02020603050405020304" pitchFamily="18" charset="0"/>
                <a:cs typeface="Times New Roman" panose="02020603050405020304" pitchFamily="18" charset="0"/>
              </a:rPr>
              <a:t>    1. It is very slow</a:t>
            </a:r>
          </a:p>
          <a:p>
            <a:pPr eaLnBrk="1" hangingPunct="1">
              <a:lnSpc>
                <a:spcPct val="150000"/>
              </a:lnSpc>
            </a:pPr>
            <a:r>
              <a:rPr lang="en-US" altLang="en-US" sz="2400" dirty="0">
                <a:latin typeface="Times New Roman" panose="02020603050405020304" pitchFamily="18" charset="0"/>
                <a:cs typeface="Times New Roman" panose="02020603050405020304" pitchFamily="18" charset="0"/>
              </a:rPr>
              <a:t>    2. It is difficult to remember all commands.</a:t>
            </a:r>
            <a:endParaRPr lang="en-US" altLang="en-US"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E370D4-35A8-33FE-76D5-1919E0CB5092}"/>
              </a:ext>
            </a:extLst>
          </p:cNvPr>
          <p:cNvSpPr/>
          <p:nvPr/>
        </p:nvSpPr>
        <p:spPr>
          <a:xfrm>
            <a:off x="1032387" y="1125794"/>
            <a:ext cx="10127226" cy="5174493"/>
          </a:xfrm>
          <a:prstGeom prst="rect">
            <a:avLst/>
          </a:prstGeom>
        </p:spPr>
        <p:txBody>
          <a:bodyPr wrap="square">
            <a:spAutoFit/>
          </a:bodyPr>
          <a:lstStyle/>
          <a:p>
            <a:pPr>
              <a:lnSpc>
                <a:spcPct val="150000"/>
              </a:lnSpc>
              <a:defRPr/>
            </a:pPr>
            <a:r>
              <a:rPr lang="en-US" altLang="en-US" sz="3200" b="1" dirty="0">
                <a:solidFill>
                  <a:srgbClr val="0070C0"/>
                </a:solidFill>
                <a:latin typeface="Times New Roman" panose="02020603050405020304" pitchFamily="18" charset="0"/>
                <a:cs typeface="Times New Roman" panose="02020603050405020304" pitchFamily="18" charset="0"/>
              </a:rPr>
              <a:t>Type Conversions:</a:t>
            </a:r>
          </a:p>
          <a:p>
            <a:pPr marL="342900" indent="-342900">
              <a:lnSpc>
                <a:spcPct val="150000"/>
              </a:lnSpc>
              <a:buFont typeface="Arial" pitchFamily="34" charset="0"/>
              <a:buChar char="•"/>
              <a:defRPr/>
            </a:pPr>
            <a:r>
              <a:rPr lang="en-US" sz="3200" dirty="0">
                <a:latin typeface="Times New Roman" panose="02020603050405020304" pitchFamily="18" charset="0"/>
                <a:cs typeface="Times New Roman" panose="02020603050405020304" pitchFamily="18" charset="0"/>
              </a:rPr>
              <a:t>Conversion of data from one data type to another.</a:t>
            </a:r>
          </a:p>
          <a:p>
            <a:pPr marL="342900" indent="-342900">
              <a:lnSpc>
                <a:spcPct val="150000"/>
              </a:lnSpc>
              <a:buFont typeface="Arial" pitchFamily="34" charset="0"/>
              <a:buChar char="•"/>
              <a:defRPr/>
            </a:pPr>
            <a:r>
              <a:rPr lang="en-US" sz="3200" b="1" i="1" dirty="0">
                <a:solidFill>
                  <a:srgbClr val="FF0000"/>
                </a:solidFill>
                <a:latin typeface="Times New Roman" panose="02020603050405020304" pitchFamily="18" charset="0"/>
                <a:cs typeface="Times New Roman" panose="02020603050405020304" pitchFamily="18" charset="0"/>
              </a:rPr>
              <a:t>byte, short, char, int, long, float, double</a:t>
            </a:r>
          </a:p>
          <a:p>
            <a:pPr>
              <a:lnSpc>
                <a:spcPct val="150000"/>
              </a:lnSpc>
              <a:defRPr/>
            </a:pPr>
            <a:r>
              <a:rPr lang="en-US" sz="3200" dirty="0">
                <a:latin typeface="Times New Roman" panose="02020603050405020304" pitchFamily="18" charset="0"/>
                <a:cs typeface="Times New Roman" panose="02020603050405020304" pitchFamily="18" charset="0"/>
              </a:rPr>
              <a:t>  </a:t>
            </a:r>
            <a:r>
              <a:rPr lang="en-US" sz="3200" b="1" i="1" dirty="0">
                <a:solidFill>
                  <a:srgbClr val="00B050"/>
                </a:solidFill>
                <a:latin typeface="Times New Roman" panose="02020603050405020304" pitchFamily="18" charset="0"/>
                <a:cs typeface="Times New Roman" panose="02020603050405020304" pitchFamily="18" charset="0"/>
              </a:rPr>
              <a:t>Lower </a:t>
            </a:r>
            <a:r>
              <a:rPr lang="en-US" sz="3200" b="1" i="1" dirty="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 Higher</a:t>
            </a:r>
            <a:endParaRPr lang="en-US" sz="3200" b="1" i="1" dirty="0">
              <a:solidFill>
                <a:srgbClr val="00B050"/>
              </a:solidFill>
              <a:latin typeface="Times New Roman" panose="02020603050405020304" pitchFamily="18" charset="0"/>
              <a:cs typeface="Times New Roman" panose="02020603050405020304" pitchFamily="18" charset="0"/>
            </a:endParaRPr>
          </a:p>
          <a:p>
            <a:pPr marL="342900" indent="-342900">
              <a:lnSpc>
                <a:spcPct val="150000"/>
              </a:lnSpc>
              <a:buFont typeface="Arial" pitchFamily="34" charset="0"/>
              <a:buChar char="•"/>
              <a:defRPr/>
            </a:pPr>
            <a:r>
              <a:rPr lang="en-US" sz="3200" dirty="0">
                <a:latin typeface="Times New Roman" panose="02020603050405020304" pitchFamily="18" charset="0"/>
                <a:cs typeface="Times New Roman" panose="02020603050405020304" pitchFamily="18" charset="0"/>
              </a:rPr>
              <a:t>In this we have two different types, they are</a:t>
            </a:r>
          </a:p>
          <a:p>
            <a:pPr>
              <a:lnSpc>
                <a:spcPct val="150000"/>
              </a:lnSpc>
              <a:buFont typeface="Times New Roman" pitchFamily="16" charset="0"/>
              <a:buNone/>
              <a:defRPr/>
            </a:pPr>
            <a:r>
              <a:rPr lang="en-US" sz="3200" dirty="0">
                <a:latin typeface="Times New Roman" panose="02020603050405020304" pitchFamily="18" charset="0"/>
                <a:cs typeface="Times New Roman" panose="02020603050405020304" pitchFamily="18" charset="0"/>
              </a:rPr>
              <a:t>		1.implicit conversion</a:t>
            </a:r>
          </a:p>
          <a:p>
            <a:pPr>
              <a:lnSpc>
                <a:spcPct val="150000"/>
              </a:lnSpc>
              <a:buFont typeface="Times New Roman" pitchFamily="16" charset="0"/>
              <a:buNone/>
              <a:defRPr/>
            </a:pPr>
            <a:r>
              <a:rPr lang="en-US" sz="3200" dirty="0">
                <a:latin typeface="Times New Roman" panose="02020603050405020304" pitchFamily="18" charset="0"/>
                <a:cs typeface="Times New Roman" panose="02020603050405020304" pitchFamily="18" charset="0"/>
              </a:rPr>
              <a:t>		2.explicit conversion</a:t>
            </a:r>
          </a:p>
        </p:txBody>
      </p:sp>
    </p:spTree>
    <p:extLst>
      <p:ext uri="{BB962C8B-B14F-4D97-AF65-F5344CB8AC3E}">
        <p14:creationId xmlns:p14="http://schemas.microsoft.com/office/powerpoint/2010/main" val="1138814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162E60-9E0C-F8C3-DB13-63FEBE834B72}"/>
              </a:ext>
            </a:extLst>
          </p:cNvPr>
          <p:cNvSpPr/>
          <p:nvPr/>
        </p:nvSpPr>
        <p:spPr>
          <a:xfrm>
            <a:off x="1096041" y="990600"/>
            <a:ext cx="10525688" cy="5185522"/>
          </a:xfrm>
          <a:prstGeom prst="rect">
            <a:avLst/>
          </a:prstGeom>
        </p:spPr>
        <p:txBody>
          <a:bodyPr wrap="square">
            <a:spAutoFit/>
          </a:bodyPr>
          <a:lstStyle/>
          <a:p>
            <a:pPr>
              <a:lnSpc>
                <a:spcPct val="150000"/>
              </a:lnSpc>
              <a:defRPr/>
            </a:pPr>
            <a:r>
              <a:rPr lang="en-US" altLang="en-US" sz="2800" b="1" dirty="0">
                <a:solidFill>
                  <a:srgbClr val="0070C0"/>
                </a:solidFill>
                <a:latin typeface="Times New Roman" panose="02020603050405020304" pitchFamily="18" charset="0"/>
                <a:cs typeface="Times New Roman" panose="02020603050405020304" pitchFamily="18" charset="0"/>
              </a:rPr>
              <a:t>1.implicit conversion</a:t>
            </a:r>
          </a:p>
          <a:p>
            <a:pPr marL="342900" indent="-342900">
              <a:lnSpc>
                <a:spcPct val="150000"/>
              </a:lnSpc>
              <a:buFont typeface="Arial" pitchFamily="34" charset="0"/>
              <a:buChar char="•"/>
              <a:defRPr/>
            </a:pPr>
            <a:r>
              <a:rPr lang="en-US" sz="2800" dirty="0">
                <a:latin typeface="Times New Roman" panose="02020603050405020304" pitchFamily="18" charset="0"/>
                <a:cs typeface="Times New Roman" panose="02020603050405020304" pitchFamily="18" charset="0"/>
              </a:rPr>
              <a:t>It is also called as widening conversion</a:t>
            </a:r>
          </a:p>
          <a:p>
            <a:pPr marL="342900" indent="-342900">
              <a:lnSpc>
                <a:spcPct val="150000"/>
              </a:lnSpc>
              <a:buFont typeface="Arial" pitchFamily="34" charset="0"/>
              <a:buChar char="•"/>
              <a:defRPr/>
            </a:pPr>
            <a:r>
              <a:rPr lang="en-US" sz="2800" dirty="0">
                <a:latin typeface="Times New Roman" panose="02020603050405020304" pitchFamily="18" charset="0"/>
                <a:cs typeface="Times New Roman" panose="02020603050405020304" pitchFamily="18" charset="0"/>
              </a:rPr>
              <a:t>When the smaller data type is converted into higher data type</a:t>
            </a:r>
          </a:p>
          <a:p>
            <a:pPr marL="342900" indent="-342900">
              <a:lnSpc>
                <a:spcPct val="150000"/>
              </a:lnSpc>
              <a:buFont typeface="Arial" pitchFamily="34" charset="0"/>
              <a:buChar char="•"/>
              <a:defRPr/>
            </a:pPr>
            <a:r>
              <a:rPr lang="en-US" sz="2800" dirty="0">
                <a:latin typeface="Times New Roman" panose="02020603050405020304" pitchFamily="18" charset="0"/>
                <a:cs typeface="Times New Roman" panose="02020603050405020304" pitchFamily="18" charset="0"/>
              </a:rPr>
              <a:t>It will be done by compiler itself.</a:t>
            </a:r>
          </a:p>
          <a:p>
            <a:pPr>
              <a:lnSpc>
                <a:spcPct val="150000"/>
              </a:lnSpc>
              <a:buFont typeface="Times New Roman" pitchFamily="16" charset="0"/>
              <a:buNone/>
              <a:defRPr/>
            </a:pPr>
            <a:r>
              <a:rPr lang="en-US" sz="2800" b="1" dirty="0">
                <a:solidFill>
                  <a:srgbClr val="0070C0"/>
                </a:solidFill>
                <a:latin typeface="Times New Roman" panose="02020603050405020304" pitchFamily="18" charset="0"/>
                <a:cs typeface="Times New Roman" panose="02020603050405020304" pitchFamily="18" charset="0"/>
              </a:rPr>
              <a:t>Example 1:   </a:t>
            </a:r>
            <a:r>
              <a:rPr lang="en-US" sz="2800" dirty="0">
                <a:latin typeface="Times New Roman" panose="02020603050405020304" pitchFamily="18" charset="0"/>
                <a:cs typeface="Times New Roman" panose="02020603050405020304" pitchFamily="18" charset="0"/>
              </a:rPr>
              <a:t>char </a:t>
            </a:r>
            <a:r>
              <a:rPr lang="en-US" sz="2800" dirty="0" err="1">
                <a:latin typeface="Times New Roman" panose="02020603050405020304" pitchFamily="18" charset="0"/>
                <a:cs typeface="Times New Roman" panose="02020603050405020304" pitchFamily="18" charset="0"/>
              </a:rPr>
              <a:t>ch</a:t>
            </a:r>
            <a:r>
              <a:rPr lang="en-US" sz="2800" dirty="0">
                <a:latin typeface="Times New Roman" panose="02020603050405020304" pitchFamily="18" charset="0"/>
                <a:cs typeface="Times New Roman" panose="02020603050405020304" pitchFamily="18" charset="0"/>
              </a:rPr>
              <a:t>=‘A’;</a:t>
            </a:r>
          </a:p>
          <a:p>
            <a:pPr>
              <a:lnSpc>
                <a:spcPct val="150000"/>
              </a:lnSpc>
              <a:buFont typeface="Times New Roman" pitchFamily="16" charset="0"/>
              <a:buNone/>
              <a:defRPr/>
            </a:pPr>
            <a:r>
              <a:rPr lang="en-US" sz="2800" dirty="0">
                <a:latin typeface="Times New Roman" panose="02020603050405020304" pitchFamily="18" charset="0"/>
                <a:cs typeface="Times New Roman" panose="02020603050405020304" pitchFamily="18" charset="0"/>
              </a:rPr>
              <a:t>		  int num = </a:t>
            </a:r>
            <a:r>
              <a:rPr lang="en-US" sz="2800" dirty="0" err="1">
                <a:latin typeface="Times New Roman" panose="02020603050405020304" pitchFamily="18" charset="0"/>
                <a:cs typeface="Times New Roman" panose="02020603050405020304" pitchFamily="18" charset="0"/>
              </a:rPr>
              <a:t>ch</a:t>
            </a:r>
            <a:r>
              <a:rPr lang="en-US" sz="2800" dirty="0">
                <a:latin typeface="Times New Roman" panose="02020603050405020304" pitchFamily="18" charset="0"/>
                <a:cs typeface="Times New Roman" panose="02020603050405020304" pitchFamily="18" charset="0"/>
              </a:rPr>
              <a:t>;</a:t>
            </a:r>
          </a:p>
          <a:p>
            <a:pPr>
              <a:lnSpc>
                <a:spcPct val="150000"/>
              </a:lnSpc>
              <a:buFont typeface="Times New Roman" pitchFamily="16" charset="0"/>
              <a:buNone/>
              <a:defRPr/>
            </a:pPr>
            <a:r>
              <a:rPr lang="en-US" sz="2800" b="1" dirty="0">
                <a:solidFill>
                  <a:srgbClr val="0070C0"/>
                </a:solidFill>
                <a:latin typeface="Times New Roman" panose="02020603050405020304" pitchFamily="18" charset="0"/>
                <a:cs typeface="Times New Roman" panose="02020603050405020304" pitchFamily="18" charset="0"/>
              </a:rPr>
              <a:t>Example 2: </a:t>
            </a:r>
            <a:r>
              <a:rPr lang="en-US" sz="2800" dirty="0">
                <a:latin typeface="Times New Roman" panose="02020603050405020304" pitchFamily="18" charset="0"/>
                <a:cs typeface="Times New Roman" panose="02020603050405020304" pitchFamily="18" charset="0"/>
              </a:rPr>
              <a:t>	  int x=9500;</a:t>
            </a:r>
          </a:p>
          <a:p>
            <a:pPr>
              <a:lnSpc>
                <a:spcPct val="150000"/>
              </a:lnSpc>
              <a:buFont typeface="Times New Roman" pitchFamily="16" charset="0"/>
              <a:buNone/>
              <a:defRPr/>
            </a:pPr>
            <a:r>
              <a:rPr lang="en-US" sz="2800" dirty="0">
                <a:latin typeface="Times New Roman" panose="02020603050405020304" pitchFamily="18" charset="0"/>
                <a:cs typeface="Times New Roman" panose="02020603050405020304" pitchFamily="18" charset="0"/>
              </a:rPr>
              <a:t>		  float </a:t>
            </a:r>
            <a:r>
              <a:rPr lang="en-US" sz="2800" dirty="0" err="1">
                <a:latin typeface="Times New Roman" panose="02020603050405020304" pitchFamily="18" charset="0"/>
                <a:cs typeface="Times New Roman" panose="02020603050405020304" pitchFamily="18" charset="0"/>
              </a:rPr>
              <a:t>sal</a:t>
            </a:r>
            <a:r>
              <a:rPr lang="en-US" sz="2800" dirty="0">
                <a:latin typeface="Times New Roman" panose="02020603050405020304" pitchFamily="18" charset="0"/>
                <a:cs typeface="Times New Roman" panose="02020603050405020304" pitchFamily="18" charset="0"/>
              </a:rPr>
              <a:t>=x;</a:t>
            </a:r>
          </a:p>
        </p:txBody>
      </p:sp>
    </p:spTree>
    <p:extLst>
      <p:ext uri="{BB962C8B-B14F-4D97-AF65-F5344CB8AC3E}">
        <p14:creationId xmlns:p14="http://schemas.microsoft.com/office/powerpoint/2010/main" val="1703301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65CD74-5AA8-7FBE-06DE-240C878DC52F}"/>
              </a:ext>
            </a:extLst>
          </p:cNvPr>
          <p:cNvSpPr/>
          <p:nvPr/>
        </p:nvSpPr>
        <p:spPr>
          <a:xfrm>
            <a:off x="935678" y="914401"/>
            <a:ext cx="10715548" cy="4435830"/>
          </a:xfrm>
          <a:prstGeom prst="rect">
            <a:avLst/>
          </a:prstGeom>
        </p:spPr>
        <p:txBody>
          <a:bodyPr wrap="square">
            <a:spAutoFit/>
          </a:bodyPr>
          <a:lstStyle/>
          <a:p>
            <a:pPr>
              <a:lnSpc>
                <a:spcPct val="150000"/>
              </a:lnSpc>
              <a:defRPr/>
            </a:pPr>
            <a:r>
              <a:rPr lang="en-US" altLang="en-US" sz="3200" b="1" dirty="0">
                <a:solidFill>
                  <a:srgbClr val="0070C0"/>
                </a:solidFill>
                <a:latin typeface="Times New Roman" panose="02020603050405020304" pitchFamily="18" charset="0"/>
                <a:cs typeface="Times New Roman" panose="02020603050405020304" pitchFamily="18" charset="0"/>
              </a:rPr>
              <a:t>2.explicit conversion:</a:t>
            </a:r>
          </a:p>
          <a:p>
            <a:pPr marL="342900" indent="-342900">
              <a:lnSpc>
                <a:spcPct val="150000"/>
              </a:lnSpc>
              <a:buFont typeface="Arial" pitchFamily="34" charset="0"/>
              <a:buChar char="•"/>
              <a:defRPr/>
            </a:pPr>
            <a:r>
              <a:rPr lang="en-US" sz="3200" dirty="0">
                <a:latin typeface="Times New Roman" panose="02020603050405020304" pitchFamily="18" charset="0"/>
                <a:cs typeface="Times New Roman" panose="02020603050405020304" pitchFamily="18" charset="0"/>
              </a:rPr>
              <a:t>It is also called as narrowing conversion</a:t>
            </a:r>
          </a:p>
          <a:p>
            <a:pPr marL="342900" indent="-342900">
              <a:lnSpc>
                <a:spcPct val="150000"/>
              </a:lnSpc>
              <a:buFont typeface="Arial" pitchFamily="34" charset="0"/>
              <a:buChar char="•"/>
              <a:defRPr/>
            </a:pPr>
            <a:r>
              <a:rPr lang="en-US" sz="3200" dirty="0">
                <a:latin typeface="Times New Roman" panose="02020603050405020304" pitchFamily="18" charset="0"/>
                <a:cs typeface="Times New Roman" panose="02020603050405020304" pitchFamily="18" charset="0"/>
              </a:rPr>
              <a:t>When the higher data type is converted into smaller data type</a:t>
            </a:r>
          </a:p>
          <a:p>
            <a:pPr>
              <a:lnSpc>
                <a:spcPct val="150000"/>
              </a:lnSpc>
              <a:buFont typeface="Times New Roman" pitchFamily="16" charset="0"/>
              <a:buNone/>
              <a:defRPr/>
            </a:pPr>
            <a:r>
              <a:rPr lang="en-US" sz="3200" b="1" dirty="0">
                <a:solidFill>
                  <a:srgbClr val="0070C0"/>
                </a:solidFill>
                <a:latin typeface="Times New Roman" panose="02020603050405020304" pitchFamily="18" charset="0"/>
                <a:cs typeface="Times New Roman" panose="02020603050405020304" pitchFamily="18" charset="0"/>
              </a:rPr>
              <a:t>Example:  </a:t>
            </a:r>
            <a:r>
              <a:rPr lang="en-US" sz="3200" dirty="0">
                <a:latin typeface="Times New Roman" panose="02020603050405020304" pitchFamily="18" charset="0"/>
                <a:cs typeface="Times New Roman" panose="02020603050405020304" pitchFamily="18" charset="0"/>
              </a:rPr>
              <a:t>double i=15.12563;</a:t>
            </a:r>
          </a:p>
          <a:p>
            <a:pPr>
              <a:lnSpc>
                <a:spcPct val="150000"/>
              </a:lnSpc>
              <a:buFont typeface="Times New Roman" pitchFamily="16" charset="0"/>
              <a:buNone/>
              <a:defRPr/>
            </a:pPr>
            <a:r>
              <a:rPr lang="en-US" sz="3200" dirty="0">
                <a:latin typeface="Times New Roman" panose="02020603050405020304" pitchFamily="18" charset="0"/>
                <a:cs typeface="Times New Roman" panose="02020603050405020304" pitchFamily="18" charset="0"/>
              </a:rPr>
              <a:t>		int n = i; </a:t>
            </a:r>
            <a:r>
              <a:rPr lang="en-US" sz="3200" b="1" i="1" dirty="0">
                <a:solidFill>
                  <a:srgbClr val="FF0000"/>
                </a:solidFill>
                <a:latin typeface="Times New Roman" panose="02020603050405020304" pitchFamily="18" charset="0"/>
                <a:cs typeface="Times New Roman" panose="02020603050405020304" pitchFamily="18" charset="0"/>
              </a:rPr>
              <a:t>//Error</a:t>
            </a:r>
          </a:p>
          <a:p>
            <a:pPr>
              <a:lnSpc>
                <a:spcPct val="150000"/>
              </a:lnSpc>
              <a:buFont typeface="Times New Roman" pitchFamily="16" charset="0"/>
              <a:buNone/>
              <a:defRPr/>
            </a:pPr>
            <a:r>
              <a:rPr lang="en-US" sz="3200" dirty="0">
                <a:latin typeface="Times New Roman" panose="02020603050405020304" pitchFamily="18" charset="0"/>
                <a:cs typeface="Times New Roman" panose="02020603050405020304" pitchFamily="18" charset="0"/>
              </a:rPr>
              <a:t>		</a:t>
            </a:r>
            <a:r>
              <a:rPr lang="en-US" sz="3200" b="1" i="1" dirty="0">
                <a:solidFill>
                  <a:srgbClr val="00B050"/>
                </a:solidFill>
                <a:latin typeface="Times New Roman" panose="02020603050405020304" pitchFamily="18" charset="0"/>
                <a:cs typeface="Times New Roman" panose="02020603050405020304" pitchFamily="18" charset="0"/>
              </a:rPr>
              <a:t>int n = (int) i;</a:t>
            </a:r>
          </a:p>
        </p:txBody>
      </p:sp>
    </p:spTree>
    <p:extLst>
      <p:ext uri="{BB962C8B-B14F-4D97-AF65-F5344CB8AC3E}">
        <p14:creationId xmlns:p14="http://schemas.microsoft.com/office/powerpoint/2010/main" val="2437844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FEF1F0-538F-3424-56D0-8F20513392E0}"/>
              </a:ext>
            </a:extLst>
          </p:cNvPr>
          <p:cNvSpPr/>
          <p:nvPr/>
        </p:nvSpPr>
        <p:spPr>
          <a:xfrm>
            <a:off x="548429" y="1312606"/>
            <a:ext cx="11311451" cy="2784865"/>
          </a:xfrm>
          <a:prstGeom prst="rect">
            <a:avLst/>
          </a:prstGeom>
        </p:spPr>
        <p:txBody>
          <a:bodyPr wrap="square">
            <a:spAutoFit/>
          </a:bodyPr>
          <a:lstStyle/>
          <a:p>
            <a:pPr>
              <a:lnSpc>
                <a:spcPct val="150000"/>
              </a:lnSpc>
              <a:defRPr/>
            </a:pPr>
            <a:r>
              <a:rPr lang="en-US" altLang="en-US" sz="3600" b="1" dirty="0">
                <a:solidFill>
                  <a:srgbClr val="0070C0"/>
                </a:solidFill>
                <a:latin typeface="Times New Roman" panose="02020603050405020304" pitchFamily="18" charset="0"/>
                <a:cs typeface="Times New Roman" panose="02020603050405020304" pitchFamily="18" charset="0"/>
              </a:rPr>
              <a:t>Type casting:</a:t>
            </a:r>
          </a:p>
          <a:p>
            <a:pPr>
              <a:lnSpc>
                <a:spcPct val="150000"/>
              </a:lnSpc>
              <a:buFont typeface="Times New Roman" pitchFamily="16" charset="0"/>
              <a:buNone/>
              <a:defRPr/>
            </a:pPr>
            <a:r>
              <a:rPr lang="en-US" sz="2800" b="1" dirty="0">
                <a:solidFill>
                  <a:srgbClr val="FF0000"/>
                </a:solidFill>
                <a:latin typeface="Times New Roman" panose="02020603050405020304" pitchFamily="18" charset="0"/>
                <a:cs typeface="Times New Roman" panose="02020603050405020304" pitchFamily="18" charset="0"/>
              </a:rPr>
              <a:t>Syntax: </a:t>
            </a:r>
            <a:r>
              <a:rPr lang="en-US" sz="2800" dirty="0">
                <a:solidFill>
                  <a:srgbClr val="0070C0"/>
                </a:solidFill>
                <a:latin typeface="Times New Roman" panose="02020603050405020304" pitchFamily="18" charset="0"/>
                <a:cs typeface="Times New Roman" panose="02020603050405020304" pitchFamily="18" charset="0"/>
              </a:rPr>
              <a:t>(target datatype) value;</a:t>
            </a:r>
          </a:p>
          <a:p>
            <a:pPr marL="342900" indent="-342900">
              <a:lnSpc>
                <a:spcPct val="150000"/>
              </a:lnSpc>
              <a:buFont typeface="Arial" pitchFamily="34" charset="0"/>
              <a:buChar char="•"/>
              <a:defRPr/>
            </a:pPr>
            <a:r>
              <a:rPr lang="en-US" sz="2800" dirty="0">
                <a:latin typeface="Times New Roman" panose="02020603050405020304" pitchFamily="18" charset="0"/>
                <a:cs typeface="Times New Roman" panose="02020603050405020304" pitchFamily="18" charset="0"/>
              </a:rPr>
              <a:t>We can assign value of a variable of one type to a variable of another type</a:t>
            </a:r>
          </a:p>
          <a:p>
            <a:pPr marL="342900" indent="-342900">
              <a:lnSpc>
                <a:spcPct val="150000"/>
              </a:lnSpc>
              <a:buFont typeface="Arial" pitchFamily="34" charset="0"/>
              <a:buChar char="•"/>
              <a:defRPr/>
            </a:pPr>
            <a:r>
              <a:rPr lang="en-US" sz="2800" dirty="0">
                <a:latin typeface="Times New Roman" panose="02020603050405020304" pitchFamily="18" charset="0"/>
                <a:cs typeface="Times New Roman" panose="02020603050405020304" pitchFamily="18" charset="0"/>
              </a:rPr>
              <a:t>In explicit conversion programmer explicitly specifies the target data type.</a:t>
            </a:r>
          </a:p>
        </p:txBody>
      </p:sp>
    </p:spTree>
    <p:extLst>
      <p:ext uri="{BB962C8B-B14F-4D97-AF65-F5344CB8AC3E}">
        <p14:creationId xmlns:p14="http://schemas.microsoft.com/office/powerpoint/2010/main" val="21473865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6255"/>
            <a:ext cx="10515600" cy="6010708"/>
          </a:xfrm>
        </p:spPr>
        <p:txBody>
          <a:bodyPr/>
          <a:lstStyle/>
          <a:p>
            <a:pPr marL="0" indent="0" algn="ctr">
              <a:buNone/>
            </a:pPr>
            <a:r>
              <a:rPr lang="en-IN" sz="2400" b="1" dirty="0">
                <a:solidFill>
                  <a:srgbClr val="0070C0"/>
                </a:solidFill>
                <a:latin typeface="Times New Roman" panose="02020603050405020304" pitchFamily="18" charset="0"/>
                <a:cs typeface="Times New Roman" panose="02020603050405020304" pitchFamily="18" charset="0"/>
              </a:rPr>
              <a:t>Difference Between Type Casting and Type Conversion</a:t>
            </a:r>
          </a:p>
          <a:p>
            <a:pPr marL="0" indent="0" algn="ctr">
              <a:buNone/>
            </a:pPr>
            <a:endParaRPr lang="en-IN" dirty="0"/>
          </a:p>
        </p:txBody>
      </p:sp>
      <p:graphicFrame>
        <p:nvGraphicFramePr>
          <p:cNvPr id="6" name="Table 5"/>
          <p:cNvGraphicFramePr>
            <a:graphicFrameLocks noGrp="1"/>
          </p:cNvGraphicFramePr>
          <p:nvPr/>
        </p:nvGraphicFramePr>
        <p:xfrm>
          <a:off x="838200" y="818451"/>
          <a:ext cx="10515600" cy="5358512"/>
        </p:xfrm>
        <a:graphic>
          <a:graphicData uri="http://schemas.openxmlformats.org/drawingml/2006/table">
            <a:tbl>
              <a:tblPr/>
              <a:tblGrid>
                <a:gridCol w="537608">
                  <a:extLst>
                    <a:ext uri="{9D8B030D-6E8A-4147-A177-3AD203B41FA5}">
                      <a16:colId xmlns:a16="http://schemas.microsoft.com/office/drawing/2014/main" val="1099213183"/>
                    </a:ext>
                  </a:extLst>
                </a:gridCol>
                <a:gridCol w="4444222">
                  <a:extLst>
                    <a:ext uri="{9D8B030D-6E8A-4147-A177-3AD203B41FA5}">
                      <a16:colId xmlns:a16="http://schemas.microsoft.com/office/drawing/2014/main" val="543047202"/>
                    </a:ext>
                  </a:extLst>
                </a:gridCol>
                <a:gridCol w="5533770">
                  <a:extLst>
                    <a:ext uri="{9D8B030D-6E8A-4147-A177-3AD203B41FA5}">
                      <a16:colId xmlns:a16="http://schemas.microsoft.com/office/drawing/2014/main" val="2292593133"/>
                    </a:ext>
                  </a:extLst>
                </a:gridCol>
              </a:tblGrid>
              <a:tr h="298593">
                <a:tc>
                  <a:txBody>
                    <a:bodyPr/>
                    <a:lstStyle/>
                    <a:p>
                      <a:pPr algn="ctr" fontAlgn="t"/>
                      <a:r>
                        <a:rPr lang="en-IN" sz="1600" b="1" dirty="0" err="1">
                          <a:solidFill>
                            <a:srgbClr val="000000"/>
                          </a:solidFill>
                          <a:effectLst/>
                          <a:latin typeface="times new roman" panose="02020603050405020304" pitchFamily="18" charset="0"/>
                        </a:rPr>
                        <a:t>S.No</a:t>
                      </a:r>
                      <a:endParaRPr lang="en-IN" sz="1600" b="1" dirty="0">
                        <a:solidFill>
                          <a:srgbClr val="000000"/>
                        </a:solidFill>
                        <a:effectLst/>
                        <a:latin typeface="times new roman" panose="02020603050405020304" pitchFamily="18" charset="0"/>
                      </a:endParaRPr>
                    </a:p>
                  </a:txBody>
                  <a:tcPr marL="34317" marR="34317" marT="34317" marB="34317">
                    <a:lnL w="9525" cap="flat" cmpd="sng" algn="ctr">
                      <a:solidFill>
                        <a:srgbClr val="B0BBB6"/>
                      </a:solidFill>
                      <a:prstDash val="solid"/>
                      <a:round/>
                      <a:headEnd type="none" w="med" len="med"/>
                      <a:tailEnd type="none" w="med" len="med"/>
                    </a:lnL>
                    <a:lnR w="9525" cap="flat" cmpd="sng" algn="ctr">
                      <a:solidFill>
                        <a:srgbClr val="B0BBB6"/>
                      </a:solidFill>
                      <a:prstDash val="solid"/>
                      <a:round/>
                      <a:headEnd type="none" w="med" len="med"/>
                      <a:tailEnd type="none" w="med" len="med"/>
                    </a:lnR>
                    <a:lnT w="9525" cap="flat" cmpd="sng" algn="ctr">
                      <a:solidFill>
                        <a:srgbClr val="B0BBB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sz="1600" b="1" dirty="0">
                          <a:solidFill>
                            <a:srgbClr val="000000"/>
                          </a:solidFill>
                          <a:effectLst/>
                          <a:latin typeface="times new roman" panose="02020603050405020304" pitchFamily="18" charset="0"/>
                        </a:rPr>
                        <a:t>Type Casting</a:t>
                      </a:r>
                    </a:p>
                  </a:txBody>
                  <a:tcPr marL="34317" marR="34317" marT="34317" marB="34317">
                    <a:lnL w="9525" cap="flat" cmpd="sng" algn="ctr">
                      <a:solidFill>
                        <a:srgbClr val="B0BBB6"/>
                      </a:solidFill>
                      <a:prstDash val="solid"/>
                      <a:round/>
                      <a:headEnd type="none" w="med" len="med"/>
                      <a:tailEnd type="none" w="med" len="med"/>
                    </a:lnL>
                    <a:lnR w="9525" cap="flat" cmpd="sng" algn="ctr">
                      <a:solidFill>
                        <a:srgbClr val="B0BBB6"/>
                      </a:solidFill>
                      <a:prstDash val="solid"/>
                      <a:round/>
                      <a:headEnd type="none" w="med" len="med"/>
                      <a:tailEnd type="none" w="med" len="med"/>
                    </a:lnR>
                    <a:lnT w="9525" cap="flat" cmpd="sng" algn="ctr">
                      <a:solidFill>
                        <a:srgbClr val="B0BBB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ctr" fontAlgn="t"/>
                      <a:r>
                        <a:rPr lang="en-IN" sz="1600" b="1" dirty="0">
                          <a:solidFill>
                            <a:srgbClr val="000000"/>
                          </a:solidFill>
                          <a:effectLst/>
                          <a:latin typeface="times new roman" panose="02020603050405020304" pitchFamily="18" charset="0"/>
                        </a:rPr>
                        <a:t>Type Conversion</a:t>
                      </a:r>
                    </a:p>
                  </a:txBody>
                  <a:tcPr marL="34317" marR="34317" marT="34317" marB="34317">
                    <a:lnL w="9525" cap="flat" cmpd="sng" algn="ctr">
                      <a:solidFill>
                        <a:srgbClr val="B0BBB6"/>
                      </a:solidFill>
                      <a:prstDash val="solid"/>
                      <a:round/>
                      <a:headEnd type="none" w="med" len="med"/>
                      <a:tailEnd type="none" w="med" len="med"/>
                    </a:lnL>
                    <a:lnR w="9525" cap="flat" cmpd="sng" algn="ctr">
                      <a:solidFill>
                        <a:srgbClr val="B0BBB6"/>
                      </a:solidFill>
                      <a:prstDash val="solid"/>
                      <a:round/>
                      <a:headEnd type="none" w="med" len="med"/>
                      <a:tailEnd type="none" w="med" len="med"/>
                    </a:lnR>
                    <a:lnT w="9525" cap="flat" cmpd="sng" algn="ctr">
                      <a:solidFill>
                        <a:srgbClr val="B0BBB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208896767"/>
                  </a:ext>
                </a:extLst>
              </a:tr>
              <a:tr h="742748">
                <a:tc>
                  <a:txBody>
                    <a:bodyPr/>
                    <a:lstStyle/>
                    <a:p>
                      <a:pPr algn="ctr" fontAlgn="t"/>
                      <a:r>
                        <a:rPr lang="en-IN" sz="1400" dirty="0">
                          <a:solidFill>
                            <a:srgbClr val="333333"/>
                          </a:solidFill>
                          <a:effectLst/>
                          <a:latin typeface="Times New Roman" panose="02020603050405020304" pitchFamily="18" charset="0"/>
                          <a:cs typeface="Times New Roman" panose="02020603050405020304" pitchFamily="18" charset="0"/>
                        </a:rPr>
                        <a:t>1</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Type casting is a mechanism in which one data type is converted to another data type using a casting () operator by a programmer.</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a:solidFill>
                            <a:srgbClr val="333333"/>
                          </a:solidFill>
                          <a:effectLst/>
                          <a:latin typeface="Times New Roman" panose="02020603050405020304" pitchFamily="18" charset="0"/>
                          <a:cs typeface="Times New Roman" panose="02020603050405020304" pitchFamily="18" charset="0"/>
                        </a:rPr>
                        <a:t>Type conversion allows a compiler to convert one data type to another data type at the compile time of a program or code.</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36884477"/>
                  </a:ext>
                </a:extLst>
              </a:tr>
              <a:tr h="567456">
                <a:tc>
                  <a:txBody>
                    <a:bodyPr/>
                    <a:lstStyle/>
                    <a:p>
                      <a:pPr algn="ctr" fontAlgn="t"/>
                      <a:r>
                        <a:rPr lang="en-IN" sz="1400" dirty="0">
                          <a:solidFill>
                            <a:srgbClr val="333333"/>
                          </a:solidFill>
                          <a:effectLst/>
                          <a:latin typeface="Times New Roman" panose="02020603050405020304" pitchFamily="18" charset="0"/>
                          <a:cs typeface="Times New Roman" panose="02020603050405020304" pitchFamily="18" charset="0"/>
                        </a:rPr>
                        <a:t>2</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It can be used both compatible data type and incompatible data type.</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a:solidFill>
                            <a:srgbClr val="333333"/>
                          </a:solidFill>
                          <a:effectLst/>
                          <a:latin typeface="Times New Roman" panose="02020603050405020304" pitchFamily="18" charset="0"/>
                          <a:cs typeface="Times New Roman" panose="02020603050405020304" pitchFamily="18" charset="0"/>
                        </a:rPr>
                        <a:t>Type conversion is only used with compatible data types, and hence it does not require any casting operator.</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89920302"/>
                  </a:ext>
                </a:extLst>
              </a:tr>
              <a:tr h="827138">
                <a:tc>
                  <a:txBody>
                    <a:bodyPr/>
                    <a:lstStyle/>
                    <a:p>
                      <a:pPr algn="ctr" fontAlgn="t"/>
                      <a:r>
                        <a:rPr lang="en-IN" sz="1400" dirty="0">
                          <a:solidFill>
                            <a:srgbClr val="333333"/>
                          </a:solidFill>
                          <a:effectLst/>
                          <a:latin typeface="Times New Roman" panose="02020603050405020304" pitchFamily="18" charset="0"/>
                          <a:cs typeface="Times New Roman" panose="02020603050405020304" pitchFamily="18" charset="0"/>
                        </a:rPr>
                        <a:t>3</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It requires a programmer to manually casting one data into another type.</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It does not require any programmer intervention to convert one data type to another because the compiler automatically compiles it at the run time of a program.</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37716263"/>
                  </a:ext>
                </a:extLst>
              </a:tr>
              <a:tr h="509740">
                <a:tc>
                  <a:txBody>
                    <a:bodyPr/>
                    <a:lstStyle/>
                    <a:p>
                      <a:pPr algn="ctr" fontAlgn="t"/>
                      <a:r>
                        <a:rPr lang="en-IN" sz="1400" dirty="0">
                          <a:solidFill>
                            <a:srgbClr val="333333"/>
                          </a:solidFill>
                          <a:effectLst/>
                          <a:latin typeface="Times New Roman" panose="02020603050405020304" pitchFamily="18" charset="0"/>
                          <a:cs typeface="Times New Roman" panose="02020603050405020304" pitchFamily="18" charset="0"/>
                        </a:rPr>
                        <a:t>4</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It is used while designing a program by the programmer.</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It is used or take place at the compile time of a program.</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22874869"/>
                  </a:ext>
                </a:extLst>
              </a:tr>
              <a:tr h="742748">
                <a:tc>
                  <a:txBody>
                    <a:bodyPr/>
                    <a:lstStyle/>
                    <a:p>
                      <a:pPr algn="ctr" fontAlgn="t"/>
                      <a:r>
                        <a:rPr lang="en-IN" sz="1400" dirty="0">
                          <a:solidFill>
                            <a:srgbClr val="333333"/>
                          </a:solidFill>
                          <a:effectLst/>
                          <a:latin typeface="Times New Roman" panose="02020603050405020304" pitchFamily="18" charset="0"/>
                          <a:cs typeface="Times New Roman" panose="02020603050405020304" pitchFamily="18" charset="0"/>
                        </a:rPr>
                        <a:t>5</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When casting one data type to another, the destination data type must be smaller than the source data.</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When converting one data type to another, the destination type should be greater than the source data type.</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96288838"/>
                  </a:ext>
                </a:extLst>
              </a:tr>
              <a:tr h="593006">
                <a:tc>
                  <a:txBody>
                    <a:bodyPr/>
                    <a:lstStyle/>
                    <a:p>
                      <a:pPr algn="ctr" fontAlgn="t"/>
                      <a:r>
                        <a:rPr lang="en-IN" sz="1400" dirty="0">
                          <a:solidFill>
                            <a:srgbClr val="333333"/>
                          </a:solidFill>
                          <a:effectLst/>
                          <a:latin typeface="Times New Roman" panose="02020603050405020304" pitchFamily="18" charset="0"/>
                          <a:cs typeface="Times New Roman" panose="02020603050405020304" pitchFamily="18" charset="0"/>
                        </a:rPr>
                        <a:t>6</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a:solidFill>
                            <a:srgbClr val="333333"/>
                          </a:solidFill>
                          <a:effectLst/>
                          <a:latin typeface="Times New Roman" panose="02020603050405020304" pitchFamily="18" charset="0"/>
                          <a:cs typeface="Times New Roman" panose="02020603050405020304" pitchFamily="18" charset="0"/>
                        </a:rPr>
                        <a:t>It is also known as narrowing conversion because one larger data type converts to a smaller data type.</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It is also known as widening conversion because one smaller data type converts to a larger data type.</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40577656"/>
                  </a:ext>
                </a:extLst>
              </a:tr>
              <a:tr h="276731">
                <a:tc>
                  <a:txBody>
                    <a:bodyPr/>
                    <a:lstStyle/>
                    <a:p>
                      <a:pPr algn="ctr" fontAlgn="t"/>
                      <a:r>
                        <a:rPr lang="en-IN" sz="1400" dirty="0">
                          <a:solidFill>
                            <a:srgbClr val="333333"/>
                          </a:solidFill>
                          <a:effectLst/>
                          <a:latin typeface="Times New Roman" panose="02020603050405020304" pitchFamily="18" charset="0"/>
                          <a:cs typeface="Times New Roman" panose="02020603050405020304" pitchFamily="18" charset="0"/>
                        </a:rPr>
                        <a:t>7</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a:solidFill>
                            <a:srgbClr val="333333"/>
                          </a:solidFill>
                          <a:effectLst/>
                          <a:latin typeface="Times New Roman" panose="02020603050405020304" pitchFamily="18" charset="0"/>
                          <a:cs typeface="Times New Roman" panose="02020603050405020304" pitchFamily="18" charset="0"/>
                        </a:rPr>
                        <a:t>It is more reliable and efficient.</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It is less efficient and less reliable.</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177185328"/>
                  </a:ext>
                </a:extLst>
              </a:tr>
              <a:tr h="509740">
                <a:tc>
                  <a:txBody>
                    <a:bodyPr/>
                    <a:lstStyle/>
                    <a:p>
                      <a:pPr algn="ctr" fontAlgn="t"/>
                      <a:r>
                        <a:rPr lang="en-IN" sz="1400" dirty="0">
                          <a:solidFill>
                            <a:srgbClr val="333333"/>
                          </a:solidFill>
                          <a:effectLst/>
                          <a:latin typeface="Times New Roman" panose="02020603050405020304" pitchFamily="18" charset="0"/>
                          <a:cs typeface="Times New Roman" panose="02020603050405020304" pitchFamily="18" charset="0"/>
                        </a:rPr>
                        <a:t>8</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a:solidFill>
                            <a:srgbClr val="333333"/>
                          </a:solidFill>
                          <a:effectLst/>
                          <a:latin typeface="Times New Roman" panose="02020603050405020304" pitchFamily="18" charset="0"/>
                          <a:cs typeface="Times New Roman" panose="02020603050405020304" pitchFamily="18" charset="0"/>
                        </a:rPr>
                        <a:t>There is a possibility of data or information being lost in type casting.</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400" dirty="0">
                          <a:solidFill>
                            <a:srgbClr val="333333"/>
                          </a:solidFill>
                          <a:effectLst/>
                          <a:latin typeface="Times New Roman" panose="02020603050405020304" pitchFamily="18" charset="0"/>
                          <a:cs typeface="Times New Roman" panose="02020603050405020304" pitchFamily="18" charset="0"/>
                        </a:rPr>
                        <a:t>In type conversion, data is unlikely to be lost when converting from a small to a large data type.</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072408380"/>
                  </a:ext>
                </a:extLst>
              </a:tr>
              <a:tr h="276731">
                <a:tc>
                  <a:txBody>
                    <a:bodyPr/>
                    <a:lstStyle/>
                    <a:p>
                      <a:pPr algn="ctr" fontAlgn="t"/>
                      <a:r>
                        <a:rPr lang="en-IN" sz="1400" dirty="0">
                          <a:solidFill>
                            <a:srgbClr val="333333"/>
                          </a:solidFill>
                          <a:effectLst/>
                          <a:latin typeface="Times New Roman" panose="02020603050405020304" pitchFamily="18" charset="0"/>
                          <a:cs typeface="Times New Roman" panose="02020603050405020304" pitchFamily="18" charset="0"/>
                        </a:rPr>
                        <a:t>9</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a:solidFill>
                            <a:srgbClr val="333333"/>
                          </a:solidFill>
                          <a:effectLst/>
                          <a:latin typeface="Times New Roman" panose="02020603050405020304" pitchFamily="18" charset="0"/>
                          <a:cs typeface="Times New Roman" panose="02020603050405020304" pitchFamily="18" charset="0"/>
                        </a:rPr>
                        <a:t>float b = 3.0; int a = (int) b</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400" dirty="0" err="1">
                          <a:solidFill>
                            <a:srgbClr val="333333"/>
                          </a:solidFill>
                          <a:effectLst/>
                          <a:latin typeface="Times New Roman" panose="02020603050405020304" pitchFamily="18" charset="0"/>
                          <a:cs typeface="Times New Roman" panose="02020603050405020304" pitchFamily="18" charset="0"/>
                        </a:rPr>
                        <a:t>int</a:t>
                      </a:r>
                      <a:r>
                        <a:rPr lang="en-IN" sz="1400" dirty="0">
                          <a:solidFill>
                            <a:srgbClr val="333333"/>
                          </a:solidFill>
                          <a:effectLst/>
                          <a:latin typeface="Times New Roman" panose="02020603050405020304" pitchFamily="18" charset="0"/>
                          <a:cs typeface="Times New Roman" panose="02020603050405020304" pitchFamily="18" charset="0"/>
                        </a:rPr>
                        <a:t> x = 5, y = 2, c; float q = 12.5, p; p = q/x;</a:t>
                      </a:r>
                    </a:p>
                  </a:txBody>
                  <a:tcPr marL="22878" marR="22878" marT="22878" marB="228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17003514"/>
                  </a:ext>
                </a:extLst>
              </a:tr>
            </a:tbl>
          </a:graphicData>
        </a:graphic>
      </p:graphicFrame>
    </p:spTree>
    <p:extLst>
      <p:ext uri="{BB962C8B-B14F-4D97-AF65-F5344CB8AC3E}">
        <p14:creationId xmlns:p14="http://schemas.microsoft.com/office/powerpoint/2010/main" val="3324492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ree photo blue copy space background and polygon paper design">
            <a:extLst>
              <a:ext uri="{FF2B5EF4-FFF2-40B4-BE49-F238E27FC236}">
                <a16:creationId xmlns:a16="http://schemas.microsoft.com/office/drawing/2014/main" id="{AF58CB8C-D13B-53FC-5C94-302AC21D0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672" y="919446"/>
            <a:ext cx="8590656" cy="48305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29AB7A-DFCF-9E39-0588-EBE80F92AA05}"/>
              </a:ext>
            </a:extLst>
          </p:cNvPr>
          <p:cNvSpPr txBox="1"/>
          <p:nvPr/>
        </p:nvSpPr>
        <p:spPr>
          <a:xfrm>
            <a:off x="4965406" y="2721114"/>
            <a:ext cx="5425922" cy="1015663"/>
          </a:xfrm>
          <a:prstGeom prst="rect">
            <a:avLst/>
          </a:prstGeom>
          <a:noFill/>
        </p:spPr>
        <p:txBody>
          <a:bodyPr wrap="square">
            <a:spAutoFit/>
          </a:bodyPr>
          <a:lstStyle/>
          <a:p>
            <a:pPr algn="ctr"/>
            <a:r>
              <a:rPr lang="en-IN" sz="6000" b="1" i="1" dirty="0">
                <a:solidFill>
                  <a:srgbClr val="7030A0"/>
                </a:solidFill>
                <a:latin typeface="Times New Roman" panose="02020603050405020304" pitchFamily="18" charset="0"/>
                <a:cs typeface="Times New Roman" panose="02020603050405020304" pitchFamily="18" charset="0"/>
              </a:rPr>
              <a:t>Operators</a:t>
            </a:r>
          </a:p>
        </p:txBody>
      </p:sp>
    </p:spTree>
    <p:extLst>
      <p:ext uri="{BB962C8B-B14F-4D97-AF65-F5344CB8AC3E}">
        <p14:creationId xmlns:p14="http://schemas.microsoft.com/office/powerpoint/2010/main" val="2202498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1405" y="937957"/>
            <a:ext cx="4469219" cy="5377782"/>
          </a:xfrm>
        </p:spPr>
        <p:txBody>
          <a:bodyPr>
            <a:normAutofit/>
          </a:bodyPr>
          <a:lstStyle/>
          <a:p>
            <a:pPr lvl="0">
              <a:lnSpc>
                <a:spcPct val="150000"/>
              </a:lnSpc>
            </a:pPr>
            <a:r>
              <a:rPr lang="en-IN" sz="2400" dirty="0">
                <a:latin typeface="Times New Roman" panose="02020603050405020304" pitchFamily="18" charset="0"/>
                <a:cs typeface="Times New Roman" panose="02020603050405020304" pitchFamily="18" charset="0"/>
              </a:rPr>
              <a:t>Unary Operator,</a:t>
            </a:r>
          </a:p>
          <a:p>
            <a:pPr lvl="0">
              <a:lnSpc>
                <a:spcPct val="150000"/>
              </a:lnSpc>
            </a:pPr>
            <a:r>
              <a:rPr lang="en-IN" sz="2400" dirty="0">
                <a:latin typeface="Times New Roman" panose="02020603050405020304" pitchFamily="18" charset="0"/>
                <a:cs typeface="Times New Roman" panose="02020603050405020304" pitchFamily="18" charset="0"/>
              </a:rPr>
              <a:t>Arithmetic Operator</a:t>
            </a:r>
          </a:p>
          <a:p>
            <a:pPr lvl="0">
              <a:lnSpc>
                <a:spcPct val="150000"/>
              </a:lnSpc>
            </a:pPr>
            <a:r>
              <a:rPr lang="en-IN" sz="2400" dirty="0">
                <a:latin typeface="Times New Roman" panose="02020603050405020304" pitchFamily="18" charset="0"/>
                <a:cs typeface="Times New Roman" panose="02020603050405020304" pitchFamily="18" charset="0"/>
              </a:rPr>
              <a:t>Shift Operator</a:t>
            </a:r>
          </a:p>
          <a:p>
            <a:pPr lvl="0">
              <a:lnSpc>
                <a:spcPct val="150000"/>
              </a:lnSpc>
            </a:pPr>
            <a:r>
              <a:rPr lang="en-IN" sz="2400" dirty="0">
                <a:latin typeface="Times New Roman" panose="02020603050405020304" pitchFamily="18" charset="0"/>
                <a:cs typeface="Times New Roman" panose="02020603050405020304" pitchFamily="18" charset="0"/>
              </a:rPr>
              <a:t>Relational Operator</a:t>
            </a:r>
          </a:p>
          <a:p>
            <a:pPr lvl="0">
              <a:lnSpc>
                <a:spcPct val="150000"/>
              </a:lnSpc>
            </a:pPr>
            <a:r>
              <a:rPr lang="en-IN" sz="2400" dirty="0">
                <a:latin typeface="Times New Roman" panose="02020603050405020304" pitchFamily="18" charset="0"/>
                <a:cs typeface="Times New Roman" panose="02020603050405020304" pitchFamily="18" charset="0"/>
              </a:rPr>
              <a:t>Bitwise Operator</a:t>
            </a:r>
          </a:p>
          <a:p>
            <a:pPr lvl="0">
              <a:lnSpc>
                <a:spcPct val="150000"/>
              </a:lnSpc>
            </a:pPr>
            <a:r>
              <a:rPr lang="en-IN" sz="2400" dirty="0">
                <a:latin typeface="Times New Roman" panose="02020603050405020304" pitchFamily="18" charset="0"/>
                <a:cs typeface="Times New Roman" panose="02020603050405020304" pitchFamily="18" charset="0"/>
              </a:rPr>
              <a:t>Logical Operator</a:t>
            </a:r>
          </a:p>
          <a:p>
            <a:pPr lvl="0">
              <a:lnSpc>
                <a:spcPct val="150000"/>
              </a:lnSpc>
            </a:pPr>
            <a:r>
              <a:rPr lang="en-IN" sz="2400" dirty="0">
                <a:latin typeface="Times New Roman" panose="02020603050405020304" pitchFamily="18" charset="0"/>
                <a:cs typeface="Times New Roman" panose="02020603050405020304" pitchFamily="18" charset="0"/>
              </a:rPr>
              <a:t>Ternary Operator and</a:t>
            </a:r>
          </a:p>
          <a:p>
            <a:pPr lvl="0">
              <a:lnSpc>
                <a:spcPct val="150000"/>
              </a:lnSpc>
            </a:pPr>
            <a:r>
              <a:rPr lang="en-IN" sz="2400" dirty="0">
                <a:latin typeface="Times New Roman" panose="02020603050405020304" pitchFamily="18" charset="0"/>
                <a:cs typeface="Times New Roman" panose="02020603050405020304" pitchFamily="18" charset="0"/>
              </a:rPr>
              <a:t>Assignment Operator</a:t>
            </a:r>
          </a:p>
          <a:p>
            <a:pPr marL="0" indent="0">
              <a:lnSpc>
                <a:spcPct val="150000"/>
              </a:lnSpc>
              <a:buNone/>
            </a:pPr>
            <a:endParaRPr lang="en-IN" sz="24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2D268D7F-3205-3489-BF64-873F1EBB95C7}"/>
              </a:ext>
            </a:extLst>
          </p:cNvPr>
          <p:cNvGrpSpPr/>
          <p:nvPr/>
        </p:nvGrpSpPr>
        <p:grpSpPr>
          <a:xfrm>
            <a:off x="784951" y="937957"/>
            <a:ext cx="1908502" cy="1145101"/>
            <a:chOff x="1189383" y="4011784"/>
            <a:chExt cx="1908502" cy="1145101"/>
          </a:xfrm>
        </p:grpSpPr>
        <p:sp>
          <p:nvSpPr>
            <p:cNvPr id="4" name="Rectangle 3">
              <a:extLst>
                <a:ext uri="{FF2B5EF4-FFF2-40B4-BE49-F238E27FC236}">
                  <a16:creationId xmlns:a16="http://schemas.microsoft.com/office/drawing/2014/main" id="{82201441-B986-0DC9-0522-F93A08A9B557}"/>
                </a:ext>
              </a:extLst>
            </p:cNvPr>
            <p:cNvSpPr/>
            <p:nvPr/>
          </p:nvSpPr>
          <p:spPr>
            <a:xfrm>
              <a:off x="1189383" y="4011784"/>
              <a:ext cx="1908502" cy="1145101"/>
            </a:xfrm>
            <a:prstGeom prst="rect">
              <a:avLst/>
            </a:pr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55AA3DC8-5599-BCA7-C412-DF2093948E92}"/>
                </a:ext>
              </a:extLst>
            </p:cNvPr>
            <p:cNvSpPr txBox="1"/>
            <p:nvPr/>
          </p:nvSpPr>
          <p:spPr>
            <a:xfrm>
              <a:off x="1189383" y="4011784"/>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800" b="1" dirty="0">
                  <a:latin typeface="Times New Roman" panose="02020603050405020304" pitchFamily="18" charset="0"/>
                  <a:cs typeface="Times New Roman" panose="02020603050405020304" pitchFamily="18" charset="0"/>
                </a:rPr>
                <a:t>Operators</a:t>
              </a:r>
              <a:endParaRPr lang="en-US" sz="2800" b="1"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424221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4122252686"/>
              </p:ext>
            </p:extLst>
          </p:nvPr>
        </p:nvGraphicFramePr>
        <p:xfrm>
          <a:off x="1594884" y="214978"/>
          <a:ext cx="8212848" cy="5996908"/>
        </p:xfrm>
        <a:graphic>
          <a:graphicData uri="http://schemas.openxmlformats.org/drawingml/2006/table">
            <a:tbl>
              <a:tblPr/>
              <a:tblGrid>
                <a:gridCol w="2271246">
                  <a:extLst>
                    <a:ext uri="{9D8B030D-6E8A-4147-A177-3AD203B41FA5}">
                      <a16:colId xmlns:a16="http://schemas.microsoft.com/office/drawing/2014/main" val="1279283199"/>
                    </a:ext>
                  </a:extLst>
                </a:gridCol>
                <a:gridCol w="2513405">
                  <a:extLst>
                    <a:ext uri="{9D8B030D-6E8A-4147-A177-3AD203B41FA5}">
                      <a16:colId xmlns:a16="http://schemas.microsoft.com/office/drawing/2014/main" val="3156016043"/>
                    </a:ext>
                  </a:extLst>
                </a:gridCol>
                <a:gridCol w="3428197">
                  <a:extLst>
                    <a:ext uri="{9D8B030D-6E8A-4147-A177-3AD203B41FA5}">
                      <a16:colId xmlns:a16="http://schemas.microsoft.com/office/drawing/2014/main" val="1718046529"/>
                    </a:ext>
                  </a:extLst>
                </a:gridCol>
              </a:tblGrid>
              <a:tr h="414327">
                <a:tc>
                  <a:txBody>
                    <a:bodyPr/>
                    <a:lstStyle/>
                    <a:p>
                      <a:pPr algn="ctr" fontAlgn="t"/>
                      <a:r>
                        <a:rPr lang="en-IN" sz="1600" b="1" dirty="0">
                          <a:solidFill>
                            <a:srgbClr val="000000"/>
                          </a:solidFill>
                          <a:effectLst/>
                          <a:latin typeface="Times New Roman" panose="02020603050405020304" pitchFamily="18" charset="0"/>
                          <a:cs typeface="Times New Roman" panose="02020603050405020304" pitchFamily="18" charset="0"/>
                        </a:rPr>
                        <a:t>Operator Type</a:t>
                      </a:r>
                    </a:p>
                  </a:txBody>
                  <a:tcPr marL="97110" marR="97110" marT="97110" marB="97110">
                    <a:lnL w="9525" cap="flat" cmpd="sng" algn="ctr">
                      <a:solidFill>
                        <a:srgbClr val="600424"/>
                      </a:solidFill>
                      <a:prstDash val="solid"/>
                      <a:round/>
                      <a:headEnd type="none" w="med" len="med"/>
                      <a:tailEnd type="none" w="med" len="med"/>
                    </a:lnL>
                    <a:lnR w="9525" cap="flat" cmpd="sng" algn="ctr">
                      <a:solidFill>
                        <a:srgbClr val="600424"/>
                      </a:solidFill>
                      <a:prstDash val="solid"/>
                      <a:round/>
                      <a:headEnd type="none" w="med" len="med"/>
                      <a:tailEnd type="none" w="med" len="med"/>
                    </a:lnR>
                    <a:lnT w="9525" cap="flat" cmpd="sng" algn="ctr">
                      <a:solidFill>
                        <a:srgbClr val="60042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chemeClr val="accent1">
                        <a:lumMod val="40000"/>
                        <a:lumOff val="60000"/>
                      </a:schemeClr>
                    </a:solidFill>
                  </a:tcPr>
                </a:tc>
                <a:tc>
                  <a:txBody>
                    <a:bodyPr/>
                    <a:lstStyle/>
                    <a:p>
                      <a:pPr algn="ctr" fontAlgn="t"/>
                      <a:r>
                        <a:rPr lang="en-IN" sz="1600" b="1" dirty="0">
                          <a:solidFill>
                            <a:srgbClr val="000000"/>
                          </a:solidFill>
                          <a:effectLst/>
                          <a:latin typeface="Times New Roman" panose="02020603050405020304" pitchFamily="18" charset="0"/>
                          <a:cs typeface="Times New Roman" panose="02020603050405020304" pitchFamily="18" charset="0"/>
                        </a:rPr>
                        <a:t>Category</a:t>
                      </a:r>
                    </a:p>
                  </a:txBody>
                  <a:tcPr marL="97110" marR="97110" marT="97110" marB="97110">
                    <a:lnL w="9525" cap="flat" cmpd="sng" algn="ctr">
                      <a:solidFill>
                        <a:srgbClr val="600424"/>
                      </a:solidFill>
                      <a:prstDash val="solid"/>
                      <a:round/>
                      <a:headEnd type="none" w="med" len="med"/>
                      <a:tailEnd type="none" w="med" len="med"/>
                    </a:lnL>
                    <a:lnR w="9525" cap="flat" cmpd="sng" algn="ctr">
                      <a:solidFill>
                        <a:srgbClr val="600424"/>
                      </a:solidFill>
                      <a:prstDash val="solid"/>
                      <a:round/>
                      <a:headEnd type="none" w="med" len="med"/>
                      <a:tailEnd type="none" w="med" len="med"/>
                    </a:lnR>
                    <a:lnT w="9525" cap="flat" cmpd="sng" algn="ctr">
                      <a:solidFill>
                        <a:srgbClr val="60042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chemeClr val="accent1">
                        <a:lumMod val="40000"/>
                        <a:lumOff val="60000"/>
                      </a:schemeClr>
                    </a:solidFill>
                  </a:tcPr>
                </a:tc>
                <a:tc>
                  <a:txBody>
                    <a:bodyPr/>
                    <a:lstStyle/>
                    <a:p>
                      <a:pPr algn="ctr" fontAlgn="t"/>
                      <a:r>
                        <a:rPr lang="en-IN" sz="1600" b="1" dirty="0">
                          <a:solidFill>
                            <a:srgbClr val="000000"/>
                          </a:solidFill>
                          <a:effectLst/>
                          <a:latin typeface="Times New Roman" panose="02020603050405020304" pitchFamily="18" charset="0"/>
                          <a:cs typeface="Times New Roman" panose="02020603050405020304" pitchFamily="18" charset="0"/>
                        </a:rPr>
                        <a:t>Precedence</a:t>
                      </a:r>
                    </a:p>
                  </a:txBody>
                  <a:tcPr marL="97110" marR="97110" marT="97110" marB="97110">
                    <a:lnL w="9525" cap="flat" cmpd="sng" algn="ctr">
                      <a:solidFill>
                        <a:srgbClr val="600424"/>
                      </a:solidFill>
                      <a:prstDash val="solid"/>
                      <a:round/>
                      <a:headEnd type="none" w="med" len="med"/>
                      <a:tailEnd type="none" w="med" len="med"/>
                    </a:lnL>
                    <a:lnR w="9525" cap="flat" cmpd="sng" algn="ctr">
                      <a:solidFill>
                        <a:srgbClr val="600424"/>
                      </a:solidFill>
                      <a:prstDash val="solid"/>
                      <a:round/>
                      <a:headEnd type="none" w="med" len="med"/>
                      <a:tailEnd type="none" w="med" len="med"/>
                    </a:lnR>
                    <a:lnT w="9525" cap="flat" cmpd="sng" algn="ctr">
                      <a:solidFill>
                        <a:srgbClr val="60042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728009292"/>
                  </a:ext>
                </a:extLst>
              </a:tr>
              <a:tr h="353095">
                <a:tc rowSpan="2">
                  <a:txBody>
                    <a:bodyPr/>
                    <a:lstStyle/>
                    <a:p>
                      <a:pPr algn="ctr" fontAlgn="t"/>
                      <a:r>
                        <a:rPr lang="en-IN" sz="1600" i="0" dirty="0">
                          <a:solidFill>
                            <a:srgbClr val="333333"/>
                          </a:solidFill>
                          <a:effectLst/>
                          <a:latin typeface="Times New Roman" panose="02020603050405020304" pitchFamily="18" charset="0"/>
                          <a:cs typeface="Times New Roman" panose="02020603050405020304" pitchFamily="18" charset="0"/>
                        </a:rPr>
                        <a:t>Unary</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postfix</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i="0">
                          <a:solidFill>
                            <a:srgbClr val="333333"/>
                          </a:solidFill>
                          <a:effectLst/>
                          <a:latin typeface="Times New Roman" panose="02020603050405020304" pitchFamily="18" charset="0"/>
                          <a:cs typeface="Times New Roman" panose="02020603050405020304" pitchFamily="18" charset="0"/>
                        </a:rPr>
                        <a:t>expr++ expr--</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77385843"/>
                  </a:ext>
                </a:extLst>
              </a:tr>
              <a:tr h="461848">
                <a:tc vMerge="1">
                  <a:txBody>
                    <a:bodyPr/>
                    <a:lstStyle/>
                    <a:p>
                      <a:endParaRPr lang="en-IN"/>
                    </a:p>
                  </a:txBody>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prefix</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i="0" dirty="0">
                          <a:solidFill>
                            <a:srgbClr val="333333"/>
                          </a:solidFill>
                          <a:effectLst/>
                          <a:latin typeface="Times New Roman" panose="02020603050405020304" pitchFamily="18" charset="0"/>
                          <a:cs typeface="Times New Roman" panose="02020603050405020304" pitchFamily="18" charset="0"/>
                        </a:rPr>
                        <a:t>++expr --expr +expr -expr ~ !</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209970705"/>
                  </a:ext>
                </a:extLst>
              </a:tr>
              <a:tr h="353095">
                <a:tc rowSpan="2">
                  <a:txBody>
                    <a:bodyPr/>
                    <a:lstStyle/>
                    <a:p>
                      <a:pPr algn="ctr" fontAlgn="t"/>
                      <a:r>
                        <a:rPr lang="en-IN" sz="1600" i="0" dirty="0">
                          <a:solidFill>
                            <a:srgbClr val="333333"/>
                          </a:solidFill>
                          <a:effectLst/>
                          <a:latin typeface="Times New Roman" panose="02020603050405020304" pitchFamily="18" charset="0"/>
                          <a:cs typeface="Times New Roman" panose="02020603050405020304" pitchFamily="18" charset="0"/>
                        </a:rPr>
                        <a:t>Arithmetic</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multiplicative</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i="0">
                          <a:solidFill>
                            <a:srgbClr val="333333"/>
                          </a:solidFill>
                          <a:effectLst/>
                          <a:latin typeface="Times New Roman" panose="02020603050405020304" pitchFamily="18" charset="0"/>
                          <a:cs typeface="Times New Roman" panose="02020603050405020304" pitchFamily="18" charset="0"/>
                        </a:rPr>
                        <a:t>* / %</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41810836"/>
                  </a:ext>
                </a:extLst>
              </a:tr>
              <a:tr h="353095">
                <a:tc vMerge="1">
                  <a:txBody>
                    <a:bodyPr/>
                    <a:lstStyle/>
                    <a:p>
                      <a:endParaRPr lang="en-IN"/>
                    </a:p>
                  </a:txBody>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additive</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i="0">
                          <a:solidFill>
                            <a:srgbClr val="333333"/>
                          </a:solidFill>
                          <a:effectLst/>
                          <a:latin typeface="Times New Roman" panose="02020603050405020304" pitchFamily="18" charset="0"/>
                          <a:cs typeface="Times New Roman" panose="02020603050405020304" pitchFamily="18" charset="0"/>
                        </a:rPr>
                        <a:t>+ -</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21383195"/>
                  </a:ext>
                </a:extLst>
              </a:tr>
              <a:tr h="353095">
                <a:tc>
                  <a:txBody>
                    <a:bodyPr/>
                    <a:lstStyle/>
                    <a:p>
                      <a:pPr algn="ctr" fontAlgn="t"/>
                      <a:r>
                        <a:rPr lang="en-IN" sz="1600" i="0">
                          <a:solidFill>
                            <a:srgbClr val="333333"/>
                          </a:solidFill>
                          <a:effectLst/>
                          <a:latin typeface="Times New Roman" panose="02020603050405020304" pitchFamily="18" charset="0"/>
                          <a:cs typeface="Times New Roman" panose="02020603050405020304" pitchFamily="18" charset="0"/>
                        </a:rPr>
                        <a:t>Shift</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shift</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i="0">
                          <a:solidFill>
                            <a:srgbClr val="333333"/>
                          </a:solidFill>
                          <a:effectLst/>
                          <a:latin typeface="Times New Roman" panose="02020603050405020304" pitchFamily="18" charset="0"/>
                          <a:cs typeface="Times New Roman" panose="02020603050405020304" pitchFamily="18" charset="0"/>
                        </a:rPr>
                        <a:t>&lt;&lt; &gt;&gt; &gt;&gt;&gt;</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32774101"/>
                  </a:ext>
                </a:extLst>
              </a:tr>
              <a:tr h="353095">
                <a:tc rowSpan="2">
                  <a:txBody>
                    <a:bodyPr/>
                    <a:lstStyle/>
                    <a:p>
                      <a:pPr algn="ctr" fontAlgn="t"/>
                      <a:r>
                        <a:rPr lang="en-IN" sz="1600" i="0" dirty="0">
                          <a:solidFill>
                            <a:srgbClr val="333333"/>
                          </a:solidFill>
                          <a:effectLst/>
                          <a:latin typeface="Times New Roman" panose="02020603050405020304" pitchFamily="18" charset="0"/>
                          <a:cs typeface="Times New Roman" panose="02020603050405020304" pitchFamily="18" charset="0"/>
                        </a:rPr>
                        <a:t>Relational</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comparison</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i="0" dirty="0">
                          <a:solidFill>
                            <a:srgbClr val="333333"/>
                          </a:solidFill>
                          <a:effectLst/>
                          <a:latin typeface="Times New Roman" panose="02020603050405020304" pitchFamily="18" charset="0"/>
                          <a:cs typeface="Times New Roman" panose="02020603050405020304" pitchFamily="18" charset="0"/>
                        </a:rPr>
                        <a:t>&lt; &gt; &lt;= &gt;= instanceof</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76149849"/>
                  </a:ext>
                </a:extLst>
              </a:tr>
              <a:tr h="353095">
                <a:tc vMerge="1">
                  <a:txBody>
                    <a:bodyPr/>
                    <a:lstStyle/>
                    <a:p>
                      <a:endParaRPr lang="en-IN"/>
                    </a:p>
                  </a:txBody>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equality</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i="0">
                          <a:solidFill>
                            <a:srgbClr val="333333"/>
                          </a:solidFill>
                          <a:effectLst/>
                          <a:latin typeface="Times New Roman" panose="02020603050405020304" pitchFamily="18" charset="0"/>
                          <a:cs typeface="Times New Roman" panose="02020603050405020304" pitchFamily="18" charset="0"/>
                        </a:rPr>
                        <a:t>== !=</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49524702"/>
                  </a:ext>
                </a:extLst>
              </a:tr>
              <a:tr h="353095">
                <a:tc rowSpan="3">
                  <a:txBody>
                    <a:bodyPr/>
                    <a:lstStyle/>
                    <a:p>
                      <a:pPr algn="ctr" fontAlgn="t"/>
                      <a:r>
                        <a:rPr lang="en-IN" sz="1600" i="0" dirty="0">
                          <a:solidFill>
                            <a:srgbClr val="333333"/>
                          </a:solidFill>
                          <a:effectLst/>
                          <a:latin typeface="Times New Roman" panose="02020603050405020304" pitchFamily="18" charset="0"/>
                          <a:cs typeface="Times New Roman" panose="02020603050405020304" pitchFamily="18" charset="0"/>
                        </a:rPr>
                        <a:t>Bitwise</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bitwise AND</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i="0" dirty="0">
                          <a:solidFill>
                            <a:srgbClr val="333333"/>
                          </a:solidFill>
                          <a:effectLst/>
                          <a:latin typeface="Times New Roman" panose="02020603050405020304" pitchFamily="18" charset="0"/>
                          <a:cs typeface="Times New Roman" panose="02020603050405020304" pitchFamily="18" charset="0"/>
                        </a:rPr>
                        <a:t>&amp;</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68763993"/>
                  </a:ext>
                </a:extLst>
              </a:tr>
              <a:tr h="353095">
                <a:tc vMerge="1">
                  <a:txBody>
                    <a:bodyPr/>
                    <a:lstStyle/>
                    <a:p>
                      <a:endParaRPr lang="en-IN"/>
                    </a:p>
                  </a:txBody>
                  <a:tcPr/>
                </a:tc>
                <a:tc>
                  <a:txBody>
                    <a:bodyPr/>
                    <a:lstStyle/>
                    <a:p>
                      <a:pPr algn="l" fontAlgn="t"/>
                      <a:r>
                        <a:rPr lang="en-IN" sz="1600" i="0">
                          <a:solidFill>
                            <a:srgbClr val="333333"/>
                          </a:solidFill>
                          <a:effectLst/>
                          <a:latin typeface="Times New Roman" panose="02020603050405020304" pitchFamily="18" charset="0"/>
                          <a:cs typeface="Times New Roman" panose="02020603050405020304" pitchFamily="18" charset="0"/>
                        </a:rPr>
                        <a:t>bitwise exclusive OR</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i="0" dirty="0">
                          <a:solidFill>
                            <a:srgbClr val="333333"/>
                          </a:solidFill>
                          <a:effectLst/>
                          <a:latin typeface="Times New Roman" panose="02020603050405020304" pitchFamily="18" charset="0"/>
                          <a:cs typeface="Times New Roman" panose="02020603050405020304" pitchFamily="18" charset="0"/>
                        </a:rPr>
                        <a:t>^</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33208684"/>
                  </a:ext>
                </a:extLst>
              </a:tr>
              <a:tr h="353095">
                <a:tc vMerge="1">
                  <a:txBody>
                    <a:bodyPr/>
                    <a:lstStyle/>
                    <a:p>
                      <a:endParaRPr lang="en-IN"/>
                    </a:p>
                  </a:txBody>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bitwise inclusive OR</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i="0" dirty="0">
                          <a:solidFill>
                            <a:srgbClr val="333333"/>
                          </a:solidFill>
                          <a:effectLst/>
                          <a:latin typeface="Times New Roman" panose="02020603050405020304" pitchFamily="18" charset="0"/>
                          <a:cs typeface="Times New Roman" panose="02020603050405020304" pitchFamily="18" charset="0"/>
                        </a:rPr>
                        <a:t>|</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98483581"/>
                  </a:ext>
                </a:extLst>
              </a:tr>
              <a:tr h="353095">
                <a:tc rowSpan="2">
                  <a:txBody>
                    <a:bodyPr/>
                    <a:lstStyle/>
                    <a:p>
                      <a:pPr algn="ctr" fontAlgn="t"/>
                      <a:r>
                        <a:rPr lang="en-IN" sz="1600" i="0" dirty="0">
                          <a:solidFill>
                            <a:srgbClr val="333333"/>
                          </a:solidFill>
                          <a:effectLst/>
                          <a:latin typeface="Times New Roman" panose="02020603050405020304" pitchFamily="18" charset="0"/>
                          <a:cs typeface="Times New Roman" panose="02020603050405020304" pitchFamily="18" charset="0"/>
                        </a:rPr>
                        <a:t>Logical</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logical AND</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i="0" dirty="0">
                          <a:solidFill>
                            <a:srgbClr val="333333"/>
                          </a:solidFill>
                          <a:effectLst/>
                          <a:latin typeface="Times New Roman" panose="02020603050405020304" pitchFamily="18" charset="0"/>
                          <a:cs typeface="Times New Roman" panose="02020603050405020304" pitchFamily="18" charset="0"/>
                        </a:rPr>
                        <a:t>&amp;&amp;</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040117766"/>
                  </a:ext>
                </a:extLst>
              </a:tr>
              <a:tr h="353095">
                <a:tc vMerge="1">
                  <a:txBody>
                    <a:bodyPr/>
                    <a:lstStyle/>
                    <a:p>
                      <a:endParaRPr lang="en-IN"/>
                    </a:p>
                  </a:txBody>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logical OR</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i="0" dirty="0">
                          <a:solidFill>
                            <a:srgbClr val="333333"/>
                          </a:solidFill>
                          <a:effectLst/>
                          <a:latin typeface="Times New Roman" panose="02020603050405020304" pitchFamily="18" charset="0"/>
                          <a:cs typeface="Times New Roman" panose="02020603050405020304" pitchFamily="18" charset="0"/>
                        </a:rPr>
                        <a:t>||</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70982799"/>
                  </a:ext>
                </a:extLst>
              </a:tr>
              <a:tr h="353095">
                <a:tc>
                  <a:txBody>
                    <a:bodyPr/>
                    <a:lstStyle/>
                    <a:p>
                      <a:pPr algn="ctr" fontAlgn="t"/>
                      <a:r>
                        <a:rPr lang="en-IN" sz="1600" i="0" dirty="0">
                          <a:solidFill>
                            <a:srgbClr val="333333"/>
                          </a:solidFill>
                          <a:effectLst/>
                          <a:latin typeface="Times New Roman" panose="02020603050405020304" pitchFamily="18" charset="0"/>
                          <a:cs typeface="Times New Roman" panose="02020603050405020304" pitchFamily="18" charset="0"/>
                        </a:rPr>
                        <a:t>Ternary</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ternary</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i="0" dirty="0">
                          <a:solidFill>
                            <a:srgbClr val="333333"/>
                          </a:solidFill>
                          <a:effectLst/>
                          <a:latin typeface="Times New Roman" panose="02020603050405020304" pitchFamily="18" charset="0"/>
                          <a:cs typeface="Times New Roman" panose="02020603050405020304" pitchFamily="18" charset="0"/>
                        </a:rPr>
                        <a:t>? :</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87657791"/>
                  </a:ext>
                </a:extLst>
              </a:tr>
              <a:tr h="583724">
                <a:tc>
                  <a:txBody>
                    <a:bodyPr/>
                    <a:lstStyle/>
                    <a:p>
                      <a:pPr algn="ctr" fontAlgn="t"/>
                      <a:r>
                        <a:rPr lang="en-IN" sz="1600" i="0" dirty="0">
                          <a:solidFill>
                            <a:srgbClr val="333333"/>
                          </a:solidFill>
                          <a:effectLst/>
                          <a:latin typeface="Times New Roman" panose="02020603050405020304" pitchFamily="18" charset="0"/>
                          <a:cs typeface="Times New Roman" panose="02020603050405020304" pitchFamily="18" charset="0"/>
                        </a:rPr>
                        <a:t>Assignment</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i="0" dirty="0">
                          <a:solidFill>
                            <a:srgbClr val="333333"/>
                          </a:solidFill>
                          <a:effectLst/>
                          <a:latin typeface="Times New Roman" panose="02020603050405020304" pitchFamily="18" charset="0"/>
                          <a:cs typeface="Times New Roman" panose="02020603050405020304" pitchFamily="18" charset="0"/>
                        </a:rPr>
                        <a:t>assignment</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i="0" dirty="0">
                          <a:solidFill>
                            <a:srgbClr val="333333"/>
                          </a:solidFill>
                          <a:effectLst/>
                          <a:latin typeface="Times New Roman" panose="02020603050405020304" pitchFamily="18" charset="0"/>
                          <a:cs typeface="Times New Roman" panose="02020603050405020304" pitchFamily="18" charset="0"/>
                        </a:rPr>
                        <a:t>= += -= *= /= %= &amp;= ^= |= &lt;&lt;= &gt;&gt;= &gt;&gt;&gt;=</a:t>
                      </a:r>
                    </a:p>
                  </a:txBody>
                  <a:tcPr marL="64740" marR="64740" marT="64740" marB="6474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33304892"/>
                  </a:ext>
                </a:extLst>
              </a:tr>
            </a:tbl>
          </a:graphicData>
        </a:graphic>
      </p:graphicFrame>
    </p:spTree>
    <p:extLst>
      <p:ext uri="{BB962C8B-B14F-4D97-AF65-F5344CB8AC3E}">
        <p14:creationId xmlns:p14="http://schemas.microsoft.com/office/powerpoint/2010/main" val="2004284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80888-6A1F-82C4-0280-F80E2077288F}"/>
              </a:ext>
            </a:extLst>
          </p:cNvPr>
          <p:cNvSpPr txBox="1"/>
          <p:nvPr/>
        </p:nvSpPr>
        <p:spPr>
          <a:xfrm>
            <a:off x="7293935" y="2478154"/>
            <a:ext cx="4696047" cy="3782061"/>
          </a:xfrm>
          <a:prstGeom prst="rect">
            <a:avLst/>
          </a:prstGeom>
          <a:noFill/>
        </p:spPr>
        <p:txBody>
          <a:bodyPr wrap="square">
            <a:spAutoFit/>
          </a:bodyPr>
          <a:lstStyle/>
          <a:p>
            <a:pPr marL="0" indent="0">
              <a:lnSpc>
                <a:spcPct val="150000"/>
              </a:lnSpc>
              <a:buNone/>
            </a:pPr>
            <a:r>
              <a:rPr lang="en-IN" b="1" i="1" dirty="0">
                <a:solidFill>
                  <a:srgbClr val="0070C0"/>
                </a:solidFill>
                <a:latin typeface="Times New Roman" panose="02020603050405020304" pitchFamily="18" charset="0"/>
                <a:cs typeface="Times New Roman" panose="02020603050405020304" pitchFamily="18" charset="0"/>
              </a:rPr>
              <a:t>Example2: ++ and --</a:t>
            </a:r>
          </a:p>
          <a:p>
            <a:pPr marL="0" indent="0">
              <a:lnSpc>
                <a:spcPct val="150000"/>
              </a:lnSpc>
              <a:buNone/>
            </a:pPr>
            <a:r>
              <a:rPr lang="en-IN" b="1" dirty="0">
                <a:latin typeface="Times New Roman" panose="02020603050405020304" pitchFamily="18" charset="0"/>
                <a:cs typeface="Times New Roman" panose="02020603050405020304" pitchFamily="18" charset="0"/>
              </a:rPr>
              <a:t>public</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class</a:t>
            </a:r>
            <a:r>
              <a:rPr lang="en-IN" dirty="0">
                <a:latin typeface="Times New Roman" panose="02020603050405020304" pitchFamily="18" charset="0"/>
                <a:cs typeface="Times New Roman" panose="02020603050405020304" pitchFamily="18" charset="0"/>
              </a:rPr>
              <a:t> OperatorExample{  </a:t>
            </a:r>
          </a:p>
          <a:p>
            <a:pPr marL="0" indent="0">
              <a:lnSpc>
                <a:spcPct val="150000"/>
              </a:lnSpc>
              <a:buNone/>
            </a:pPr>
            <a:r>
              <a:rPr lang="en-IN" b="1" dirty="0">
                <a:latin typeface="Times New Roman" panose="02020603050405020304" pitchFamily="18" charset="0"/>
                <a:cs typeface="Times New Roman" panose="02020603050405020304" pitchFamily="18" charset="0"/>
              </a:rPr>
              <a:t>public</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static</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void</a:t>
            </a:r>
            <a:r>
              <a:rPr lang="en-IN"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b="1" dirty="0">
                <a:latin typeface="Times New Roman" panose="02020603050405020304" pitchFamily="18" charset="0"/>
                <a:cs typeface="Times New Roman" panose="02020603050405020304" pitchFamily="18" charset="0"/>
              </a:rPr>
              <a:t>int</a:t>
            </a:r>
            <a:r>
              <a:rPr lang="en-IN" dirty="0">
                <a:latin typeface="Times New Roman" panose="02020603050405020304" pitchFamily="18" charset="0"/>
                <a:cs typeface="Times New Roman" panose="02020603050405020304" pitchFamily="18" charset="0"/>
              </a:rPr>
              <a:t> a=10;  </a:t>
            </a:r>
          </a:p>
          <a:p>
            <a:pPr marL="0" indent="0">
              <a:lnSpc>
                <a:spcPct val="150000"/>
              </a:lnSpc>
              <a:buNone/>
            </a:pPr>
            <a:r>
              <a:rPr lang="en-IN" b="1" dirty="0">
                <a:latin typeface="Times New Roman" panose="02020603050405020304" pitchFamily="18" charset="0"/>
                <a:cs typeface="Times New Roman" panose="02020603050405020304" pitchFamily="18" charset="0"/>
              </a:rPr>
              <a:t>int</a:t>
            </a:r>
            <a:r>
              <a:rPr lang="en-IN" dirty="0">
                <a:latin typeface="Times New Roman" panose="02020603050405020304" pitchFamily="18" charset="0"/>
                <a:cs typeface="Times New Roman" panose="02020603050405020304" pitchFamily="18" charset="0"/>
              </a:rPr>
              <a:t> b=10;  </a:t>
            </a:r>
          </a:p>
          <a:p>
            <a:pPr marL="0" indent="0">
              <a:lnSpc>
                <a:spcPct val="150000"/>
              </a:lnSpc>
              <a:buNone/>
            </a:pPr>
            <a:r>
              <a:rPr lang="en-IN" dirty="0">
                <a:latin typeface="Times New Roman" panose="02020603050405020304" pitchFamily="18" charset="0"/>
                <a:cs typeface="Times New Roman" panose="02020603050405020304" pitchFamily="18" charset="0"/>
              </a:rPr>
              <a:t>System.out.println(a++ + ++a);//10+12=22  </a:t>
            </a:r>
          </a:p>
          <a:p>
            <a:pPr marL="0" indent="0">
              <a:lnSpc>
                <a:spcPct val="150000"/>
              </a:lnSpc>
              <a:buNone/>
            </a:pPr>
            <a:r>
              <a:rPr lang="en-IN" dirty="0">
                <a:latin typeface="Times New Roman" panose="02020603050405020304" pitchFamily="18" charset="0"/>
                <a:cs typeface="Times New Roman" panose="02020603050405020304" pitchFamily="18" charset="0"/>
              </a:rPr>
              <a:t>System.out.println(b++ + b++);//10+11=21  </a:t>
            </a:r>
          </a:p>
          <a:p>
            <a:pPr marL="0" indent="0">
              <a:lnSpc>
                <a:spcPct val="150000"/>
              </a:lnSpc>
              <a:buNone/>
            </a:pPr>
            <a:r>
              <a:rPr lang="en-IN" dirty="0">
                <a:latin typeface="Times New Roman" panose="02020603050405020304" pitchFamily="18" charset="0"/>
                <a:cs typeface="Times New Roman" panose="02020603050405020304" pitchFamily="18" charset="0"/>
              </a:rPr>
              <a:t>}</a:t>
            </a:r>
          </a:p>
          <a:p>
            <a:pPr marL="0" indent="0">
              <a:lnSpc>
                <a:spcPct val="150000"/>
              </a:lnSpc>
              <a:buNone/>
            </a:pPr>
            <a:r>
              <a:rPr lang="en-IN" dirty="0">
                <a:latin typeface="Times New Roman" panose="02020603050405020304" pitchFamily="18" charset="0"/>
                <a:cs typeface="Times New Roman" panose="02020603050405020304" pitchFamily="18" charset="0"/>
              </a:rPr>
              <a:t>}  </a:t>
            </a:r>
          </a:p>
        </p:txBody>
      </p:sp>
      <p:grpSp>
        <p:nvGrpSpPr>
          <p:cNvPr id="5" name="Group 4">
            <a:extLst>
              <a:ext uri="{FF2B5EF4-FFF2-40B4-BE49-F238E27FC236}">
                <a16:creationId xmlns:a16="http://schemas.microsoft.com/office/drawing/2014/main" id="{1DB4E8DD-E29A-CA30-7ABF-5F75428F4DD3}"/>
              </a:ext>
            </a:extLst>
          </p:cNvPr>
          <p:cNvGrpSpPr/>
          <p:nvPr/>
        </p:nvGrpSpPr>
        <p:grpSpPr>
          <a:xfrm>
            <a:off x="548987" y="1040054"/>
            <a:ext cx="1908502" cy="1145101"/>
            <a:chOff x="4338413" y="1339880"/>
            <a:chExt cx="1908502" cy="1145101"/>
          </a:xfrm>
        </p:grpSpPr>
        <p:sp>
          <p:nvSpPr>
            <p:cNvPr id="6" name="Rectangle 5">
              <a:extLst>
                <a:ext uri="{FF2B5EF4-FFF2-40B4-BE49-F238E27FC236}">
                  <a16:creationId xmlns:a16="http://schemas.microsoft.com/office/drawing/2014/main" id="{7D0716C4-5DD7-7B7A-5D2D-669FF38F780F}"/>
                </a:ext>
              </a:extLst>
            </p:cNvPr>
            <p:cNvSpPr/>
            <p:nvPr/>
          </p:nvSpPr>
          <p:spPr>
            <a:xfrm>
              <a:off x="4338413" y="1339880"/>
              <a:ext cx="1908502" cy="1145101"/>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686D734F-4D20-94FD-9402-30FD1AC4E11D}"/>
                </a:ext>
              </a:extLst>
            </p:cNvPr>
            <p:cNvSpPr txBox="1"/>
            <p:nvPr/>
          </p:nvSpPr>
          <p:spPr>
            <a:xfrm>
              <a:off x="4338413" y="1339880"/>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indent="0" algn="ctr">
                <a:buNone/>
              </a:pPr>
              <a:r>
                <a:rPr lang="en-IN" sz="2400" b="1" dirty="0">
                  <a:latin typeface="Times New Roman" panose="02020603050405020304" pitchFamily="18" charset="0"/>
                  <a:cs typeface="Times New Roman" panose="02020603050405020304" pitchFamily="18" charset="0"/>
                </a:rPr>
                <a:t>Unary Operator </a:t>
              </a:r>
            </a:p>
          </p:txBody>
        </p:sp>
      </p:grpSp>
      <p:sp>
        <p:nvSpPr>
          <p:cNvPr id="9" name="TextBox 8">
            <a:extLst>
              <a:ext uri="{FF2B5EF4-FFF2-40B4-BE49-F238E27FC236}">
                <a16:creationId xmlns:a16="http://schemas.microsoft.com/office/drawing/2014/main" id="{463623E7-A346-CD37-BD1F-9803DB29C9BF}"/>
              </a:ext>
            </a:extLst>
          </p:cNvPr>
          <p:cNvSpPr txBox="1"/>
          <p:nvPr/>
        </p:nvSpPr>
        <p:spPr>
          <a:xfrm>
            <a:off x="2987748" y="1040054"/>
            <a:ext cx="4125433" cy="3782061"/>
          </a:xfrm>
          <a:prstGeom prst="rect">
            <a:avLst/>
          </a:prstGeom>
          <a:noFill/>
        </p:spPr>
        <p:txBody>
          <a:bodyPr wrap="square">
            <a:spAutoFit/>
          </a:bodyPr>
          <a:lstStyle/>
          <a:p>
            <a:pPr marL="0" indent="0">
              <a:lnSpc>
                <a:spcPct val="150000"/>
              </a:lnSpc>
              <a:buNone/>
            </a:pPr>
            <a:r>
              <a:rPr lang="en-IN" b="1" i="1" dirty="0">
                <a:solidFill>
                  <a:srgbClr val="0070C0"/>
                </a:solidFill>
                <a:latin typeface="Times New Roman" panose="02020603050405020304" pitchFamily="18" charset="0"/>
                <a:cs typeface="Times New Roman" panose="02020603050405020304" pitchFamily="18" charset="0"/>
              </a:rPr>
              <a:t>Example1: ++ and --</a:t>
            </a:r>
          </a:p>
          <a:p>
            <a:pPr marL="0" indent="0">
              <a:lnSpc>
                <a:spcPct val="150000"/>
              </a:lnSpc>
              <a:buNone/>
            </a:pPr>
            <a:r>
              <a:rPr lang="en-IN" b="1" dirty="0">
                <a:latin typeface="Times New Roman" panose="02020603050405020304" pitchFamily="18" charset="0"/>
                <a:cs typeface="Times New Roman" panose="02020603050405020304" pitchFamily="18" charset="0"/>
              </a:rPr>
              <a:t>public</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class</a:t>
            </a:r>
            <a:r>
              <a:rPr lang="en-IN" dirty="0">
                <a:latin typeface="Times New Roman" panose="02020603050405020304" pitchFamily="18" charset="0"/>
                <a:cs typeface="Times New Roman" panose="02020603050405020304" pitchFamily="18" charset="0"/>
              </a:rPr>
              <a:t> OperatorExample{  </a:t>
            </a:r>
          </a:p>
          <a:p>
            <a:pPr marL="0" indent="0">
              <a:lnSpc>
                <a:spcPct val="150000"/>
              </a:lnSpc>
              <a:buNone/>
            </a:pPr>
            <a:r>
              <a:rPr lang="en-IN" b="1" dirty="0">
                <a:latin typeface="Times New Roman" panose="02020603050405020304" pitchFamily="18" charset="0"/>
                <a:cs typeface="Times New Roman" panose="02020603050405020304" pitchFamily="18" charset="0"/>
              </a:rPr>
              <a:t>public</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static</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void</a:t>
            </a:r>
            <a:r>
              <a:rPr lang="en-IN"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b="1" dirty="0">
                <a:latin typeface="Times New Roman" panose="02020603050405020304" pitchFamily="18" charset="0"/>
                <a:cs typeface="Times New Roman" panose="02020603050405020304" pitchFamily="18" charset="0"/>
              </a:rPr>
              <a:t>int</a:t>
            </a:r>
            <a:r>
              <a:rPr lang="en-IN" dirty="0">
                <a:latin typeface="Times New Roman" panose="02020603050405020304" pitchFamily="18" charset="0"/>
                <a:cs typeface="Times New Roman" panose="02020603050405020304" pitchFamily="18" charset="0"/>
              </a:rPr>
              <a:t> x=10;  </a:t>
            </a:r>
          </a:p>
          <a:p>
            <a:pPr marL="0" indent="0">
              <a:lnSpc>
                <a:spcPct val="150000"/>
              </a:lnSpc>
              <a:buNone/>
            </a:pPr>
            <a:r>
              <a:rPr lang="en-IN" dirty="0">
                <a:latin typeface="Times New Roman" panose="02020603050405020304" pitchFamily="18" charset="0"/>
                <a:cs typeface="Times New Roman" panose="02020603050405020304" pitchFamily="18" charset="0"/>
              </a:rPr>
              <a:t>System.out.println(x++);//10 (11)  </a:t>
            </a:r>
          </a:p>
          <a:p>
            <a:pPr marL="0" indent="0">
              <a:lnSpc>
                <a:spcPct val="150000"/>
              </a:lnSpc>
              <a:buNone/>
            </a:pPr>
            <a:r>
              <a:rPr lang="en-IN" dirty="0">
                <a:latin typeface="Times New Roman" panose="02020603050405020304" pitchFamily="18" charset="0"/>
                <a:cs typeface="Times New Roman" panose="02020603050405020304" pitchFamily="18" charset="0"/>
              </a:rPr>
              <a:t>System.out.println(++x);//12  </a:t>
            </a:r>
          </a:p>
          <a:p>
            <a:pPr marL="0" indent="0">
              <a:lnSpc>
                <a:spcPct val="150000"/>
              </a:lnSpc>
              <a:buNone/>
            </a:pPr>
            <a:r>
              <a:rPr lang="en-IN" dirty="0">
                <a:latin typeface="Times New Roman" panose="02020603050405020304" pitchFamily="18" charset="0"/>
                <a:cs typeface="Times New Roman" panose="02020603050405020304" pitchFamily="18" charset="0"/>
              </a:rPr>
              <a:t>System.out.println(x--);//12 (11)  </a:t>
            </a:r>
          </a:p>
          <a:p>
            <a:pPr marL="0" indent="0">
              <a:lnSpc>
                <a:spcPct val="150000"/>
              </a:lnSpc>
              <a:buNone/>
            </a:pPr>
            <a:r>
              <a:rPr lang="en-IN" dirty="0">
                <a:latin typeface="Times New Roman" panose="02020603050405020304" pitchFamily="18" charset="0"/>
                <a:cs typeface="Times New Roman" panose="02020603050405020304" pitchFamily="18" charset="0"/>
              </a:rPr>
              <a:t>System.out.println(--x);//10  </a:t>
            </a:r>
          </a:p>
          <a:p>
            <a:pPr marL="0" indent="0">
              <a:lnSpc>
                <a:spcPct val="150000"/>
              </a:lnSpc>
              <a:buNone/>
            </a:pP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96729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7540" y="181236"/>
            <a:ext cx="9390320" cy="5900587"/>
          </a:xfrm>
        </p:spPr>
        <p:txBody>
          <a:bodyPr>
            <a:noAutofit/>
          </a:bodyPr>
          <a:lstStyle/>
          <a:p>
            <a:pPr marL="0" indent="0">
              <a:lnSpc>
                <a:spcPct val="160000"/>
              </a:lnSpc>
              <a:buNone/>
            </a:pPr>
            <a:r>
              <a:rPr lang="en-IN" sz="2000" b="1" i="1" dirty="0">
                <a:solidFill>
                  <a:srgbClr val="0070C0"/>
                </a:solidFill>
                <a:latin typeface="Times New Roman" panose="02020603050405020304" pitchFamily="18" charset="0"/>
                <a:cs typeface="Times New Roman" panose="02020603050405020304" pitchFamily="18" charset="0"/>
              </a:rPr>
              <a:t>Example: ~ !</a:t>
            </a:r>
          </a:p>
          <a:p>
            <a:pPr marL="0" indent="0">
              <a:lnSpc>
                <a:spcPct val="150000"/>
              </a:lnSpc>
              <a:buNone/>
            </a:pPr>
            <a:r>
              <a:rPr lang="en-IN" sz="1800" b="1" dirty="0">
                <a:latin typeface="Times New Roman" panose="02020603050405020304" pitchFamily="18" charset="0"/>
                <a:cs typeface="Times New Roman" panose="02020603050405020304" pitchFamily="18" charset="0"/>
              </a:rPr>
              <a:t>public</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class</a:t>
            </a:r>
            <a:r>
              <a:rPr lang="en-IN" sz="1800" dirty="0">
                <a:latin typeface="Times New Roman" panose="02020603050405020304" pitchFamily="18" charset="0"/>
                <a:cs typeface="Times New Roman" panose="02020603050405020304" pitchFamily="18" charset="0"/>
              </a:rPr>
              <a:t> OperatorExample{  </a:t>
            </a:r>
          </a:p>
          <a:p>
            <a:pPr marL="0" indent="0">
              <a:lnSpc>
                <a:spcPct val="150000"/>
              </a:lnSpc>
              <a:buNone/>
            </a:pPr>
            <a:r>
              <a:rPr lang="en-IN" sz="1800" b="1" dirty="0">
                <a:latin typeface="Times New Roman" panose="02020603050405020304" pitchFamily="18" charset="0"/>
                <a:cs typeface="Times New Roman" panose="02020603050405020304" pitchFamily="18" charset="0"/>
              </a:rPr>
              <a:t>public</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static</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void</a:t>
            </a:r>
            <a:r>
              <a:rPr lang="en-IN" sz="1800"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sz="1800" b="1" dirty="0" err="1">
                <a:latin typeface="Times New Roman" panose="02020603050405020304" pitchFamily="18" charset="0"/>
                <a:cs typeface="Times New Roman" panose="02020603050405020304" pitchFamily="18" charset="0"/>
              </a:rPr>
              <a:t>int</a:t>
            </a:r>
            <a:r>
              <a:rPr lang="en-IN" sz="1800" dirty="0">
                <a:latin typeface="Times New Roman" panose="02020603050405020304" pitchFamily="18" charset="0"/>
                <a:cs typeface="Times New Roman" panose="02020603050405020304" pitchFamily="18" charset="0"/>
              </a:rPr>
              <a:t> a=10;  </a:t>
            </a:r>
          </a:p>
          <a:p>
            <a:pPr marL="0" indent="0">
              <a:lnSpc>
                <a:spcPct val="150000"/>
              </a:lnSpc>
              <a:buNone/>
            </a:pPr>
            <a:r>
              <a:rPr lang="en-IN" sz="1800" b="1" dirty="0" err="1">
                <a:latin typeface="Times New Roman" panose="02020603050405020304" pitchFamily="18" charset="0"/>
                <a:cs typeface="Times New Roman" panose="02020603050405020304" pitchFamily="18" charset="0"/>
              </a:rPr>
              <a:t>int</a:t>
            </a:r>
            <a:r>
              <a:rPr lang="en-IN" sz="1800" dirty="0">
                <a:latin typeface="Times New Roman" panose="02020603050405020304" pitchFamily="18" charset="0"/>
                <a:cs typeface="Times New Roman" panose="02020603050405020304" pitchFamily="18" charset="0"/>
              </a:rPr>
              <a:t> b=-10;  </a:t>
            </a:r>
          </a:p>
          <a:p>
            <a:pPr marL="0" indent="0">
              <a:lnSpc>
                <a:spcPct val="150000"/>
              </a:lnSpc>
              <a:buNone/>
            </a:pPr>
            <a:r>
              <a:rPr lang="en-IN" sz="1800" b="1" dirty="0" err="1">
                <a:latin typeface="Times New Roman" panose="02020603050405020304" pitchFamily="18" charset="0"/>
                <a:cs typeface="Times New Roman" panose="02020603050405020304" pitchFamily="18" charset="0"/>
              </a:rPr>
              <a:t>boolean</a:t>
            </a:r>
            <a:r>
              <a:rPr lang="en-IN" sz="1800" dirty="0">
                <a:latin typeface="Times New Roman" panose="02020603050405020304" pitchFamily="18" charset="0"/>
                <a:cs typeface="Times New Roman" panose="02020603050405020304" pitchFamily="18" charset="0"/>
              </a:rPr>
              <a:t> c=</a:t>
            </a:r>
            <a:r>
              <a:rPr lang="en-IN" sz="1800" b="1" dirty="0">
                <a:latin typeface="Times New Roman" panose="02020603050405020304" pitchFamily="18" charset="0"/>
                <a:cs typeface="Times New Roman" panose="02020603050405020304" pitchFamily="18" charset="0"/>
              </a:rPr>
              <a:t>true</a:t>
            </a:r>
            <a:r>
              <a:rPr lang="en-IN" sz="1800" dirty="0">
                <a:latin typeface="Times New Roman" panose="02020603050405020304" pitchFamily="18" charset="0"/>
                <a:cs typeface="Times New Roman" panose="02020603050405020304" pitchFamily="18" charset="0"/>
              </a:rPr>
              <a:t>;  </a:t>
            </a:r>
          </a:p>
          <a:p>
            <a:pPr marL="0" indent="0">
              <a:lnSpc>
                <a:spcPct val="150000"/>
              </a:lnSpc>
              <a:buNone/>
            </a:pPr>
            <a:r>
              <a:rPr lang="en-IN" sz="1800" b="1" dirty="0" err="1">
                <a:latin typeface="Times New Roman" panose="02020603050405020304" pitchFamily="18" charset="0"/>
                <a:cs typeface="Times New Roman" panose="02020603050405020304" pitchFamily="18" charset="0"/>
              </a:rPr>
              <a:t>boolean</a:t>
            </a:r>
            <a:r>
              <a:rPr lang="en-IN" sz="1800" dirty="0">
                <a:latin typeface="Times New Roman" panose="02020603050405020304" pitchFamily="18" charset="0"/>
                <a:cs typeface="Times New Roman" panose="02020603050405020304" pitchFamily="18" charset="0"/>
              </a:rPr>
              <a:t> d=</a:t>
            </a:r>
            <a:r>
              <a:rPr lang="en-IN" sz="1800" b="1" dirty="0">
                <a:latin typeface="Times New Roman" panose="02020603050405020304" pitchFamily="18" charset="0"/>
                <a:cs typeface="Times New Roman" panose="02020603050405020304" pitchFamily="18" charset="0"/>
              </a:rPr>
              <a:t>false</a:t>
            </a:r>
            <a:r>
              <a:rPr lang="en-IN" sz="1800" dirty="0">
                <a:latin typeface="Times New Roman" panose="02020603050405020304" pitchFamily="18" charset="0"/>
                <a:cs typeface="Times New Roman" panose="02020603050405020304" pitchFamily="18" charset="0"/>
              </a:rPr>
              <a:t>;  </a:t>
            </a:r>
          </a:p>
          <a:p>
            <a:pPr marL="0" indent="0">
              <a:lnSpc>
                <a:spcPct val="150000"/>
              </a:lnSpc>
              <a:buNone/>
            </a:pPr>
            <a:r>
              <a:rPr lang="en-IN" sz="1800" dirty="0">
                <a:latin typeface="Times New Roman" panose="02020603050405020304" pitchFamily="18" charset="0"/>
                <a:cs typeface="Times New Roman" panose="02020603050405020304" pitchFamily="18" charset="0"/>
              </a:rPr>
              <a:t>System.out.println(~a);//-11 (minus of total positive value which starts from 0)  </a:t>
            </a:r>
          </a:p>
          <a:p>
            <a:pPr marL="0" indent="0">
              <a:lnSpc>
                <a:spcPct val="150000"/>
              </a:lnSpc>
              <a:buNone/>
            </a:pPr>
            <a:r>
              <a:rPr lang="en-IN" sz="1800" dirty="0">
                <a:latin typeface="Times New Roman" panose="02020603050405020304" pitchFamily="18" charset="0"/>
                <a:cs typeface="Times New Roman" panose="02020603050405020304" pitchFamily="18" charset="0"/>
              </a:rPr>
              <a:t>System.out.println(~b);//9 (positive of total minus, positive starts from 0)  </a:t>
            </a:r>
          </a:p>
          <a:p>
            <a:pPr marL="0" indent="0">
              <a:lnSpc>
                <a:spcPct val="150000"/>
              </a:lnSpc>
              <a:buNone/>
            </a:pPr>
            <a:r>
              <a:rPr lang="en-IN" sz="1800" dirty="0">
                <a:latin typeface="Times New Roman" panose="02020603050405020304" pitchFamily="18" charset="0"/>
                <a:cs typeface="Times New Roman" panose="02020603050405020304" pitchFamily="18" charset="0"/>
              </a:rPr>
              <a:t>System.out.println(!c);//false (opposite of boolean value)  </a:t>
            </a:r>
          </a:p>
          <a:p>
            <a:pPr marL="0" indent="0">
              <a:lnSpc>
                <a:spcPct val="100000"/>
              </a:lnSpc>
              <a:buNone/>
            </a:pPr>
            <a:r>
              <a:rPr lang="en-IN" sz="1800" dirty="0">
                <a:latin typeface="Times New Roman" panose="02020603050405020304" pitchFamily="18" charset="0"/>
                <a:cs typeface="Times New Roman" panose="02020603050405020304" pitchFamily="18" charset="0"/>
              </a:rPr>
              <a:t>System.out.println(!d);//true  </a:t>
            </a:r>
          </a:p>
          <a:p>
            <a:pPr marL="0" indent="0">
              <a:lnSpc>
                <a:spcPct val="100000"/>
              </a:lnSpc>
              <a:buNone/>
            </a:pPr>
            <a:r>
              <a:rPr lang="en-IN" sz="18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30750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a:extLst>
              <a:ext uri="{FF2B5EF4-FFF2-40B4-BE49-F238E27FC236}">
                <a16:creationId xmlns:a16="http://schemas.microsoft.com/office/drawing/2014/main" id="{5DB74CB2-88A2-03C6-6ED5-134A6CB2C8D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A6B09AF-EDCF-4E3E-BABA-6E0094BC1C94}" type="slidenum">
              <a:rPr lang="en-US" altLang="en-US">
                <a:solidFill>
                  <a:srgbClr val="898989"/>
                </a:solidFill>
                <a:latin typeface="Calibri" panose="020F0502020204030204" pitchFamily="34" charset="0"/>
              </a:rPr>
              <a:pPr eaLnBrk="1" hangingPunct="1"/>
              <a:t>8</a:t>
            </a:fld>
            <a:endParaRPr lang="en-US" altLang="en-US">
              <a:solidFill>
                <a:srgbClr val="898989"/>
              </a:solidFill>
              <a:latin typeface="Calibri" panose="020F0502020204030204" pitchFamily="34" charset="0"/>
            </a:endParaRPr>
          </a:p>
        </p:txBody>
      </p:sp>
      <p:sp>
        <p:nvSpPr>
          <p:cNvPr id="18435" name="Rectangle 2">
            <a:extLst>
              <a:ext uri="{FF2B5EF4-FFF2-40B4-BE49-F238E27FC236}">
                <a16:creationId xmlns:a16="http://schemas.microsoft.com/office/drawing/2014/main" id="{B3EC18C8-84CC-9A10-C4D0-9187886025BF}"/>
              </a:ext>
            </a:extLst>
          </p:cNvPr>
          <p:cNvSpPr>
            <a:spLocks noChangeArrowheads="1"/>
          </p:cNvSpPr>
          <p:nvPr/>
        </p:nvSpPr>
        <p:spPr bwMode="auto">
          <a:xfrm>
            <a:off x="520956" y="862045"/>
            <a:ext cx="94612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dirty="0">
                <a:solidFill>
                  <a:srgbClr val="0099CC"/>
                </a:solidFill>
                <a:latin typeface="Times New Roman" panose="02020603050405020304" pitchFamily="18" charset="0"/>
                <a:cs typeface="Times New Roman" panose="02020603050405020304" pitchFamily="18" charset="0"/>
              </a:rPr>
              <a:t>3.Third generation language / High - Level language:</a:t>
            </a:r>
            <a:endParaRPr lang="en-US" altLang="en-US" sz="3200" b="1" dirty="0">
              <a:solidFill>
                <a:srgbClr val="0099CC"/>
              </a:solidFill>
            </a:endParaRPr>
          </a:p>
        </p:txBody>
      </p:sp>
      <p:sp>
        <p:nvSpPr>
          <p:cNvPr id="18436" name="Rectangle 3">
            <a:extLst>
              <a:ext uri="{FF2B5EF4-FFF2-40B4-BE49-F238E27FC236}">
                <a16:creationId xmlns:a16="http://schemas.microsoft.com/office/drawing/2014/main" id="{87882887-DBE9-AE1A-42A8-E9979BB31A58}"/>
              </a:ext>
            </a:extLst>
          </p:cNvPr>
          <p:cNvSpPr>
            <a:spLocks noChangeArrowheads="1"/>
          </p:cNvSpPr>
          <p:nvPr/>
        </p:nvSpPr>
        <p:spPr bwMode="auto">
          <a:xfrm>
            <a:off x="1233948" y="1500827"/>
            <a:ext cx="830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 Syntax are in the form of English.</a:t>
            </a:r>
            <a:endParaRPr lang="en-US" altLang="en-US" sz="2400" dirty="0"/>
          </a:p>
        </p:txBody>
      </p:sp>
      <p:cxnSp>
        <p:nvCxnSpPr>
          <p:cNvPr id="7" name="Straight Connector 6">
            <a:extLst>
              <a:ext uri="{FF2B5EF4-FFF2-40B4-BE49-F238E27FC236}">
                <a16:creationId xmlns:a16="http://schemas.microsoft.com/office/drawing/2014/main" id="{180A48F0-123A-82DB-DB4A-B3BD6387313F}"/>
              </a:ext>
            </a:extLst>
          </p:cNvPr>
          <p:cNvCxnSpPr/>
          <p:nvPr/>
        </p:nvCxnSpPr>
        <p:spPr>
          <a:xfrm>
            <a:off x="3351213" y="2966012"/>
            <a:ext cx="5410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A6F1B4-3E4F-B9C0-4C32-CE13064DAE9F}"/>
              </a:ext>
            </a:extLst>
          </p:cNvPr>
          <p:cNvCxnSpPr>
            <a:cxnSpLocks/>
          </p:cNvCxnSpPr>
          <p:nvPr/>
        </p:nvCxnSpPr>
        <p:spPr>
          <a:xfrm>
            <a:off x="6183620" y="2211386"/>
            <a:ext cx="0" cy="754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2802298-3D05-AB7E-C2AF-4FC1FC26D4AF}"/>
              </a:ext>
            </a:extLst>
          </p:cNvPr>
          <p:cNvCxnSpPr/>
          <p:nvPr/>
        </p:nvCxnSpPr>
        <p:spPr>
          <a:xfrm rot="5400000">
            <a:off x="2664619" y="3651018"/>
            <a:ext cx="1371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BD657A-9713-1A28-196C-9EBB9733E656}"/>
              </a:ext>
            </a:extLst>
          </p:cNvPr>
          <p:cNvCxnSpPr>
            <a:cxnSpLocks/>
          </p:cNvCxnSpPr>
          <p:nvPr/>
        </p:nvCxnSpPr>
        <p:spPr>
          <a:xfrm>
            <a:off x="8763872" y="2966012"/>
            <a:ext cx="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D404C95-6A08-B78B-EC07-BA5ECE3FEFBD}"/>
              </a:ext>
            </a:extLst>
          </p:cNvPr>
          <p:cNvSpPr/>
          <p:nvPr/>
        </p:nvSpPr>
        <p:spPr>
          <a:xfrm>
            <a:off x="2133600" y="4445000"/>
            <a:ext cx="24384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24">
            <a:extLst>
              <a:ext uri="{FF2B5EF4-FFF2-40B4-BE49-F238E27FC236}">
                <a16:creationId xmlns:a16="http://schemas.microsoft.com/office/drawing/2014/main" id="{7599D693-A9CE-1FBF-5E2A-0F1858703054}"/>
              </a:ext>
            </a:extLst>
          </p:cNvPr>
          <p:cNvSpPr/>
          <p:nvPr/>
        </p:nvSpPr>
        <p:spPr>
          <a:xfrm>
            <a:off x="7543800" y="4445000"/>
            <a:ext cx="24384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43" name="TextBox 27">
            <a:extLst>
              <a:ext uri="{FF2B5EF4-FFF2-40B4-BE49-F238E27FC236}">
                <a16:creationId xmlns:a16="http://schemas.microsoft.com/office/drawing/2014/main" id="{16E77D22-3166-8641-7707-4017E24BF914}"/>
              </a:ext>
            </a:extLst>
          </p:cNvPr>
          <p:cNvSpPr txBox="1">
            <a:spLocks noChangeArrowheads="1"/>
          </p:cNvSpPr>
          <p:nvPr/>
        </p:nvSpPr>
        <p:spPr bwMode="auto">
          <a:xfrm>
            <a:off x="2362200" y="4616246"/>
            <a:ext cx="2133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solidFill>
                  <a:srgbClr val="0099CC"/>
                </a:solidFill>
                <a:latin typeface="Times New Roman" panose="02020603050405020304" pitchFamily="18" charset="0"/>
                <a:cs typeface="Times New Roman" panose="02020603050405020304" pitchFamily="18" charset="0"/>
              </a:rPr>
              <a:t>Procedure oriented programming language</a:t>
            </a:r>
          </a:p>
        </p:txBody>
      </p:sp>
      <p:sp>
        <p:nvSpPr>
          <p:cNvPr id="18444" name="TextBox 29">
            <a:extLst>
              <a:ext uri="{FF2B5EF4-FFF2-40B4-BE49-F238E27FC236}">
                <a16:creationId xmlns:a16="http://schemas.microsoft.com/office/drawing/2014/main" id="{BEED2494-F7C0-CE16-F716-8B4CE1141CE7}"/>
              </a:ext>
            </a:extLst>
          </p:cNvPr>
          <p:cNvSpPr txBox="1">
            <a:spLocks noChangeArrowheads="1"/>
          </p:cNvSpPr>
          <p:nvPr/>
        </p:nvSpPr>
        <p:spPr bwMode="auto">
          <a:xfrm>
            <a:off x="7734300" y="4616246"/>
            <a:ext cx="2057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solidFill>
                  <a:srgbClr val="0099CC"/>
                </a:solidFill>
                <a:latin typeface="Times New Roman" panose="02020603050405020304" pitchFamily="18" charset="0"/>
                <a:cs typeface="Times New Roman" panose="02020603050405020304" pitchFamily="18" charset="0"/>
              </a:rPr>
              <a:t>Object oriented programming language</a:t>
            </a:r>
          </a:p>
          <a:p>
            <a:pPr eaLnBrk="1" hangingPunct="1"/>
            <a:endParaRPr lang="en-US" altLang="en-US" sz="20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9772" y="819582"/>
            <a:ext cx="8571614" cy="6038418"/>
          </a:xfrm>
        </p:spPr>
        <p:txBody>
          <a:bodyPr>
            <a:noAutofit/>
          </a:bodyPr>
          <a:lstStyle/>
          <a:p>
            <a:pPr marL="0" indent="0">
              <a:lnSpc>
                <a:spcPct val="150000"/>
              </a:lnSpc>
              <a:buNone/>
            </a:pPr>
            <a:r>
              <a:rPr lang="en-IN" sz="2400" b="1" i="1" dirty="0">
                <a:solidFill>
                  <a:srgbClr val="0070C0"/>
                </a:solidFill>
                <a:latin typeface="Times New Roman" panose="02020603050405020304" pitchFamily="18" charset="0"/>
                <a:cs typeface="Times New Roman" panose="02020603050405020304" pitchFamily="18" charset="0"/>
              </a:rPr>
              <a:t>Example 01: </a:t>
            </a:r>
          </a:p>
          <a:p>
            <a:pPr marL="0" indent="0">
              <a:lnSpc>
                <a:spcPct val="150000"/>
              </a:lnSpc>
              <a:buNone/>
            </a:pPr>
            <a:r>
              <a:rPr lang="en-IN" sz="1600" b="1" dirty="0">
                <a:latin typeface="Times New Roman" panose="02020603050405020304" pitchFamily="18" charset="0"/>
                <a:cs typeface="Times New Roman" panose="02020603050405020304" pitchFamily="18" charset="0"/>
              </a:rPr>
              <a:t>public</a:t>
            </a: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class</a:t>
            </a:r>
            <a:r>
              <a:rPr lang="en-IN" sz="1600" dirty="0">
                <a:latin typeface="Times New Roman" panose="02020603050405020304" pitchFamily="18" charset="0"/>
                <a:cs typeface="Times New Roman" panose="02020603050405020304" pitchFamily="18" charset="0"/>
              </a:rPr>
              <a:t> OperatorExample{  </a:t>
            </a:r>
          </a:p>
          <a:p>
            <a:pPr marL="0" indent="0">
              <a:lnSpc>
                <a:spcPct val="150000"/>
              </a:lnSpc>
              <a:buNone/>
            </a:pPr>
            <a:r>
              <a:rPr lang="en-IN" sz="1600" b="1" dirty="0">
                <a:latin typeface="Times New Roman" panose="02020603050405020304" pitchFamily="18" charset="0"/>
                <a:cs typeface="Times New Roman" panose="02020603050405020304" pitchFamily="18" charset="0"/>
              </a:rPr>
              <a:t>public</a:t>
            </a: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static</a:t>
            </a: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void</a:t>
            </a:r>
            <a:r>
              <a:rPr lang="en-IN" sz="1600"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sz="1600" b="1" dirty="0" err="1">
                <a:latin typeface="Times New Roman" panose="02020603050405020304" pitchFamily="18" charset="0"/>
                <a:cs typeface="Times New Roman" panose="02020603050405020304" pitchFamily="18" charset="0"/>
              </a:rPr>
              <a:t>int</a:t>
            </a:r>
            <a:r>
              <a:rPr lang="en-IN" sz="1600" dirty="0">
                <a:latin typeface="Times New Roman" panose="02020603050405020304" pitchFamily="18" charset="0"/>
                <a:cs typeface="Times New Roman" panose="02020603050405020304" pitchFamily="18" charset="0"/>
              </a:rPr>
              <a:t> a=10;  </a:t>
            </a:r>
          </a:p>
          <a:p>
            <a:pPr marL="0" indent="0">
              <a:lnSpc>
                <a:spcPct val="150000"/>
              </a:lnSpc>
              <a:buNone/>
            </a:pPr>
            <a:r>
              <a:rPr lang="en-IN" sz="1600" b="1" dirty="0" err="1">
                <a:latin typeface="Times New Roman" panose="02020603050405020304" pitchFamily="18" charset="0"/>
                <a:cs typeface="Times New Roman" panose="02020603050405020304" pitchFamily="18" charset="0"/>
              </a:rPr>
              <a:t>int</a:t>
            </a:r>
            <a:r>
              <a:rPr lang="en-IN" sz="1600" dirty="0">
                <a:latin typeface="Times New Roman" panose="02020603050405020304" pitchFamily="18" charset="0"/>
                <a:cs typeface="Times New Roman" panose="02020603050405020304" pitchFamily="18" charset="0"/>
              </a:rPr>
              <a:t> b=5;  </a:t>
            </a:r>
          </a:p>
          <a:p>
            <a:pPr marL="0" indent="0">
              <a:lnSpc>
                <a:spcPct val="150000"/>
              </a:lnSpc>
              <a:buNone/>
            </a:pPr>
            <a:r>
              <a:rPr lang="en-IN" sz="1600" dirty="0" err="1">
                <a:latin typeface="Times New Roman" panose="02020603050405020304" pitchFamily="18" charset="0"/>
                <a:cs typeface="Times New Roman" panose="02020603050405020304" pitchFamily="18" charset="0"/>
              </a:rPr>
              <a:t>System.out.println</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a+b</a:t>
            </a:r>
            <a:r>
              <a:rPr lang="en-IN" sz="1600" dirty="0">
                <a:latin typeface="Times New Roman" panose="02020603050405020304" pitchFamily="18" charset="0"/>
                <a:cs typeface="Times New Roman" panose="02020603050405020304" pitchFamily="18" charset="0"/>
              </a:rPr>
              <a:t>);//15  </a:t>
            </a:r>
          </a:p>
          <a:p>
            <a:pPr marL="0" indent="0">
              <a:lnSpc>
                <a:spcPct val="150000"/>
              </a:lnSpc>
              <a:buNone/>
            </a:pPr>
            <a:r>
              <a:rPr lang="en-IN" sz="1600" dirty="0" err="1">
                <a:latin typeface="Times New Roman" panose="02020603050405020304" pitchFamily="18" charset="0"/>
                <a:cs typeface="Times New Roman" panose="02020603050405020304" pitchFamily="18" charset="0"/>
              </a:rPr>
              <a:t>System.out.println</a:t>
            </a:r>
            <a:r>
              <a:rPr lang="en-IN" sz="1600" dirty="0">
                <a:latin typeface="Times New Roman" panose="02020603050405020304" pitchFamily="18" charset="0"/>
                <a:cs typeface="Times New Roman" panose="02020603050405020304" pitchFamily="18" charset="0"/>
              </a:rPr>
              <a:t>(a-b);//5  </a:t>
            </a:r>
          </a:p>
          <a:p>
            <a:pPr marL="0" indent="0">
              <a:lnSpc>
                <a:spcPct val="150000"/>
              </a:lnSpc>
              <a:buNone/>
            </a:pPr>
            <a:r>
              <a:rPr lang="en-IN" sz="1600" dirty="0" err="1">
                <a:latin typeface="Times New Roman" panose="02020603050405020304" pitchFamily="18" charset="0"/>
                <a:cs typeface="Times New Roman" panose="02020603050405020304" pitchFamily="18" charset="0"/>
              </a:rPr>
              <a:t>System.out.println</a:t>
            </a:r>
            <a:r>
              <a:rPr lang="en-IN" sz="1600" dirty="0">
                <a:latin typeface="Times New Roman" panose="02020603050405020304" pitchFamily="18" charset="0"/>
                <a:cs typeface="Times New Roman" panose="02020603050405020304" pitchFamily="18" charset="0"/>
              </a:rPr>
              <a:t>(a*b);//50  </a:t>
            </a:r>
          </a:p>
          <a:p>
            <a:pPr marL="0" indent="0">
              <a:lnSpc>
                <a:spcPct val="150000"/>
              </a:lnSpc>
              <a:buNone/>
            </a:pPr>
            <a:r>
              <a:rPr lang="en-IN" sz="1600" dirty="0" err="1">
                <a:latin typeface="Times New Roman" panose="02020603050405020304" pitchFamily="18" charset="0"/>
                <a:cs typeface="Times New Roman" panose="02020603050405020304" pitchFamily="18" charset="0"/>
              </a:rPr>
              <a:t>System.out.println</a:t>
            </a:r>
            <a:r>
              <a:rPr lang="en-IN" sz="1600" dirty="0">
                <a:latin typeface="Times New Roman" panose="02020603050405020304" pitchFamily="18" charset="0"/>
                <a:cs typeface="Times New Roman" panose="02020603050405020304" pitchFamily="18" charset="0"/>
              </a:rPr>
              <a:t>(a/b);//2  </a:t>
            </a:r>
          </a:p>
          <a:p>
            <a:pPr marL="0" indent="0">
              <a:lnSpc>
                <a:spcPct val="150000"/>
              </a:lnSpc>
              <a:buNone/>
            </a:pPr>
            <a:r>
              <a:rPr lang="en-IN" sz="1600" dirty="0" err="1">
                <a:latin typeface="Times New Roman" panose="02020603050405020304" pitchFamily="18" charset="0"/>
                <a:cs typeface="Times New Roman" panose="02020603050405020304" pitchFamily="18" charset="0"/>
              </a:rPr>
              <a:t>System.out.println</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a%b</a:t>
            </a:r>
            <a:r>
              <a:rPr lang="en-IN" sz="1600" dirty="0">
                <a:latin typeface="Times New Roman" panose="02020603050405020304" pitchFamily="18" charset="0"/>
                <a:cs typeface="Times New Roman" panose="02020603050405020304" pitchFamily="18" charset="0"/>
              </a:rPr>
              <a:t>);//0  </a:t>
            </a:r>
          </a:p>
          <a:p>
            <a:pPr marL="0" indent="0">
              <a:lnSpc>
                <a:spcPct val="150000"/>
              </a:lnSpc>
              <a:buNone/>
            </a:pPr>
            <a:r>
              <a:rPr lang="en-IN" sz="1600" dirty="0">
                <a:latin typeface="Times New Roman" panose="02020603050405020304" pitchFamily="18" charset="0"/>
                <a:cs typeface="Times New Roman" panose="02020603050405020304" pitchFamily="18" charset="0"/>
              </a:rPr>
              <a:t>} }  </a:t>
            </a:r>
          </a:p>
        </p:txBody>
      </p:sp>
      <p:grpSp>
        <p:nvGrpSpPr>
          <p:cNvPr id="4" name="Group 3">
            <a:extLst>
              <a:ext uri="{FF2B5EF4-FFF2-40B4-BE49-F238E27FC236}">
                <a16:creationId xmlns:a16="http://schemas.microsoft.com/office/drawing/2014/main" id="{8DDE1059-A842-F60F-E4E2-8E4C996CBFC2}"/>
              </a:ext>
            </a:extLst>
          </p:cNvPr>
          <p:cNvGrpSpPr/>
          <p:nvPr/>
        </p:nvGrpSpPr>
        <p:grpSpPr>
          <a:xfrm>
            <a:off x="686708" y="837138"/>
            <a:ext cx="1908502" cy="1324979"/>
            <a:chOff x="139707" y="1160002"/>
            <a:chExt cx="1908502" cy="1324979"/>
          </a:xfrm>
        </p:grpSpPr>
        <p:sp>
          <p:nvSpPr>
            <p:cNvPr id="5" name="Rectangle 4">
              <a:extLst>
                <a:ext uri="{FF2B5EF4-FFF2-40B4-BE49-F238E27FC236}">
                  <a16:creationId xmlns:a16="http://schemas.microsoft.com/office/drawing/2014/main" id="{1DEAB177-19F0-3CE7-5DC3-32D1500BB3E7}"/>
                </a:ext>
              </a:extLst>
            </p:cNvPr>
            <p:cNvSpPr/>
            <p:nvPr/>
          </p:nvSpPr>
          <p:spPr>
            <a:xfrm>
              <a:off x="139707" y="1339880"/>
              <a:ext cx="1908502" cy="1145101"/>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0C35DF3F-A22E-1A76-1ECA-69B32C9EA1C1}"/>
                </a:ext>
              </a:extLst>
            </p:cNvPr>
            <p:cNvSpPr txBox="1"/>
            <p:nvPr/>
          </p:nvSpPr>
          <p:spPr>
            <a:xfrm>
              <a:off x="139707" y="1160002"/>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000" b="1" dirty="0">
                  <a:latin typeface="Times New Roman" panose="02020603050405020304" pitchFamily="18" charset="0"/>
                  <a:cs typeface="Times New Roman" panose="02020603050405020304" pitchFamily="18" charset="0"/>
                </a:rPr>
                <a:t>Arithmetic Operators</a:t>
              </a:r>
              <a:endParaRPr lang="en-US" sz="2000" b="1" kern="1200" dirty="0">
                <a:solidFill>
                  <a:schemeClr val="bg1"/>
                </a:solidFill>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D388E612-D63A-835A-3861-3CF2AFA23A28}"/>
              </a:ext>
            </a:extLst>
          </p:cNvPr>
          <p:cNvSpPr txBox="1"/>
          <p:nvPr/>
        </p:nvSpPr>
        <p:spPr>
          <a:xfrm>
            <a:off x="7066198" y="2007212"/>
            <a:ext cx="4439094" cy="3782061"/>
          </a:xfrm>
          <a:prstGeom prst="rect">
            <a:avLst/>
          </a:prstGeom>
          <a:noFill/>
        </p:spPr>
        <p:txBody>
          <a:bodyPr wrap="square">
            <a:spAutoFit/>
          </a:bodyPr>
          <a:lstStyle/>
          <a:p>
            <a:pPr marL="0" indent="0">
              <a:lnSpc>
                <a:spcPct val="150000"/>
              </a:lnSpc>
              <a:buNone/>
            </a:pPr>
            <a:endParaRPr lang="en-IN" sz="1800" dirty="0">
              <a:latin typeface="Times New Roman" panose="02020603050405020304" pitchFamily="18" charset="0"/>
              <a:cs typeface="Times New Roman" panose="02020603050405020304" pitchFamily="18" charset="0"/>
            </a:endParaRPr>
          </a:p>
          <a:p>
            <a:pPr marL="0" indent="0">
              <a:lnSpc>
                <a:spcPct val="150000"/>
              </a:lnSpc>
              <a:buNone/>
            </a:pPr>
            <a:r>
              <a:rPr lang="en-IN" sz="1800" b="1" i="1" dirty="0">
                <a:solidFill>
                  <a:srgbClr val="0070C0"/>
                </a:solidFill>
                <a:latin typeface="Times New Roman" panose="02020603050405020304" pitchFamily="18" charset="0"/>
                <a:cs typeface="Times New Roman" panose="02020603050405020304" pitchFamily="18" charset="0"/>
              </a:rPr>
              <a:t>Example 02: </a:t>
            </a:r>
          </a:p>
          <a:p>
            <a:pPr marL="0" indent="0">
              <a:lnSpc>
                <a:spcPct val="150000"/>
              </a:lnSpc>
              <a:buNone/>
            </a:pPr>
            <a:r>
              <a:rPr lang="en-IN" sz="1800" b="1" dirty="0">
                <a:latin typeface="Times New Roman" panose="02020603050405020304" pitchFamily="18" charset="0"/>
                <a:cs typeface="Times New Roman" panose="02020603050405020304" pitchFamily="18" charset="0"/>
              </a:rPr>
              <a:t>public</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class</a:t>
            </a:r>
            <a:r>
              <a:rPr lang="en-IN" sz="1800" dirty="0">
                <a:latin typeface="Times New Roman" panose="02020603050405020304" pitchFamily="18" charset="0"/>
                <a:cs typeface="Times New Roman" panose="02020603050405020304" pitchFamily="18" charset="0"/>
              </a:rPr>
              <a:t> OperatorExample{  </a:t>
            </a:r>
          </a:p>
          <a:p>
            <a:pPr marL="0" indent="0">
              <a:lnSpc>
                <a:spcPct val="150000"/>
              </a:lnSpc>
              <a:buNone/>
            </a:pPr>
            <a:r>
              <a:rPr lang="en-IN" sz="1800" b="1" dirty="0">
                <a:latin typeface="Times New Roman" panose="02020603050405020304" pitchFamily="18" charset="0"/>
                <a:cs typeface="Times New Roman" panose="02020603050405020304" pitchFamily="18" charset="0"/>
              </a:rPr>
              <a:t>public</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static</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void</a:t>
            </a:r>
            <a:r>
              <a:rPr lang="en-IN" sz="1800" dirty="0">
                <a:latin typeface="Times New Roman" panose="02020603050405020304" pitchFamily="18" charset="0"/>
                <a:cs typeface="Times New Roman" panose="02020603050405020304" pitchFamily="18" charset="0"/>
              </a:rPr>
              <a:t> main(String args[])</a:t>
            </a:r>
          </a:p>
          <a:p>
            <a:pPr marL="0" indent="0">
              <a:lnSpc>
                <a:spcPct val="150000"/>
              </a:lnSpc>
              <a:buNone/>
            </a:pPr>
            <a:r>
              <a:rPr lang="en-IN" sz="1800" dirty="0">
                <a:latin typeface="Times New Roman" panose="02020603050405020304" pitchFamily="18" charset="0"/>
                <a:cs typeface="Times New Roman" panose="02020603050405020304" pitchFamily="18" charset="0"/>
              </a:rPr>
              <a:t>{  </a:t>
            </a:r>
          </a:p>
          <a:p>
            <a:pPr marL="0" indent="0">
              <a:lnSpc>
                <a:spcPct val="150000"/>
              </a:lnSpc>
              <a:buNone/>
            </a:pPr>
            <a:r>
              <a:rPr lang="en-IN" sz="1800" dirty="0">
                <a:latin typeface="Times New Roman" panose="02020603050405020304" pitchFamily="18" charset="0"/>
                <a:cs typeface="Times New Roman" panose="02020603050405020304" pitchFamily="18" charset="0"/>
              </a:rPr>
              <a:t>System.out.println(10*10/5+3-1*4/2);  </a:t>
            </a:r>
          </a:p>
          <a:p>
            <a:pPr marL="0" indent="0">
              <a:lnSpc>
                <a:spcPct val="150000"/>
              </a:lnSpc>
              <a:buNone/>
            </a:pPr>
            <a:r>
              <a:rPr lang="en-IN" sz="1800" dirty="0">
                <a:latin typeface="Times New Roman" panose="02020603050405020304" pitchFamily="18" charset="0"/>
                <a:cs typeface="Times New Roman" panose="02020603050405020304" pitchFamily="18" charset="0"/>
              </a:rPr>
              <a:t>}</a:t>
            </a:r>
          </a:p>
          <a:p>
            <a:pPr marL="0" indent="0">
              <a:lnSpc>
                <a:spcPct val="150000"/>
              </a:lnSpc>
              <a:buNone/>
            </a:pPr>
            <a:r>
              <a:rPr lang="en-IN" sz="1800" dirty="0">
                <a:latin typeface="Times New Roman" panose="02020603050405020304" pitchFamily="18" charset="0"/>
                <a:cs typeface="Times New Roman" panose="02020603050405020304" pitchFamily="18" charset="0"/>
              </a:rPr>
              <a:t>}  </a:t>
            </a: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4586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1055"/>
            <a:ext cx="10515600" cy="5705908"/>
          </a:xfrm>
        </p:spPr>
        <p:txBody>
          <a:bodyPr>
            <a:normAutofit/>
          </a:bodyPr>
          <a:lstStyle/>
          <a:p>
            <a:pPr marL="0" indent="0" algn="ctr">
              <a:lnSpc>
                <a:spcPct val="150000"/>
              </a:lnSpc>
              <a:buNone/>
            </a:pPr>
            <a:r>
              <a:rPr lang="en-IN" sz="3200" b="1" i="1" dirty="0">
                <a:solidFill>
                  <a:srgbClr val="0070C0"/>
                </a:solidFill>
                <a:latin typeface="Times New Roman" panose="02020603050405020304" pitchFamily="18" charset="0"/>
                <a:cs typeface="Times New Roman" panose="02020603050405020304" pitchFamily="18" charset="0"/>
              </a:rPr>
              <a:t>Java Left Shift Operator</a:t>
            </a:r>
          </a:p>
          <a:p>
            <a:pPr marL="0" indent="0">
              <a:lnSpc>
                <a:spcPct val="15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OperatorExample{  </a:t>
            </a:r>
          </a:p>
          <a:p>
            <a:pPr marL="0" indent="0">
              <a:lnSpc>
                <a:spcPct val="15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(10&lt;&lt;2);//10*2^2=10*4=40  </a:t>
            </a:r>
          </a:p>
          <a:p>
            <a:pPr marL="0" indent="0">
              <a:lnSpc>
                <a:spcPct val="15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(10&lt;&lt;3);//10*2^3=10*8=80  </a:t>
            </a:r>
          </a:p>
          <a:p>
            <a:pPr marL="0" indent="0">
              <a:lnSpc>
                <a:spcPct val="15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(20&lt;&lt;2);//20*2^2=20*4=80  </a:t>
            </a:r>
          </a:p>
          <a:p>
            <a:pPr marL="0" indent="0">
              <a:lnSpc>
                <a:spcPct val="15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(15&lt;&lt;4);//15*2^4=15*16=240  </a:t>
            </a:r>
          </a:p>
          <a:p>
            <a:pPr marL="0" indent="0">
              <a:lnSpc>
                <a:spcPct val="150000"/>
              </a:lnSpc>
              <a:buNone/>
            </a:pPr>
            <a:r>
              <a:rPr lang="en-IN" sz="2000" dirty="0">
                <a:latin typeface="Times New Roman" panose="02020603050405020304" pitchFamily="18" charset="0"/>
                <a:cs typeface="Times New Roman" panose="02020603050405020304" pitchFamily="18" charset="0"/>
              </a:rPr>
              <a:t>}</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p>
          <a:p>
            <a:pPr marL="0" indent="0">
              <a:buNone/>
            </a:pPr>
            <a:endParaRPr lang="en-IN" b="1" dirty="0"/>
          </a:p>
          <a:p>
            <a:pPr marL="0" indent="0" algn="ctr">
              <a:buNone/>
            </a:pPr>
            <a:endParaRPr lang="en-IN" dirty="0"/>
          </a:p>
        </p:txBody>
      </p:sp>
    </p:spTree>
    <p:extLst>
      <p:ext uri="{BB962C8B-B14F-4D97-AF65-F5344CB8AC3E}">
        <p14:creationId xmlns:p14="http://schemas.microsoft.com/office/powerpoint/2010/main" val="41921602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4291"/>
            <a:ext cx="10515600" cy="5442672"/>
          </a:xfrm>
        </p:spPr>
        <p:txBody>
          <a:bodyPr>
            <a:normAutofit lnSpcReduction="10000"/>
          </a:bodyPr>
          <a:lstStyle/>
          <a:p>
            <a:pPr marL="0" indent="0" algn="ctr">
              <a:lnSpc>
                <a:spcPct val="150000"/>
              </a:lnSpc>
              <a:buNone/>
            </a:pPr>
            <a:r>
              <a:rPr lang="en-IN" sz="3200" b="1" i="1" dirty="0">
                <a:solidFill>
                  <a:srgbClr val="0070C0"/>
                </a:solidFill>
                <a:latin typeface="Times New Roman" panose="02020603050405020304" pitchFamily="18" charset="0"/>
                <a:cs typeface="Times New Roman" panose="02020603050405020304" pitchFamily="18" charset="0"/>
              </a:rPr>
              <a:t>Java Right Shift Operator</a:t>
            </a:r>
          </a:p>
          <a:p>
            <a:pPr marL="0" indent="0">
              <a:lnSpc>
                <a:spcPct val="150000"/>
              </a:lnSpc>
              <a:buNone/>
            </a:pPr>
            <a:r>
              <a:rPr lang="en-IN" sz="2400" b="1" dirty="0">
                <a:latin typeface="Times New Roman" panose="02020603050405020304" pitchFamily="18" charset="0"/>
                <a:cs typeface="Times New Roman" panose="02020603050405020304" pitchFamily="18" charset="0"/>
              </a:rPr>
              <a:t>public</a:t>
            </a:r>
            <a:r>
              <a:rPr lang="en-IN" sz="2400" dirty="0">
                <a:latin typeface="Times New Roman" panose="02020603050405020304" pitchFamily="18" charset="0"/>
                <a:cs typeface="Times New Roman" panose="02020603050405020304" pitchFamily="18" charset="0"/>
              </a:rPr>
              <a:t> Class OperatorExample{  </a:t>
            </a:r>
          </a:p>
          <a:p>
            <a:pPr marL="0" indent="0">
              <a:lnSpc>
                <a:spcPct val="150000"/>
              </a:lnSpc>
              <a:buNone/>
            </a:pPr>
            <a:r>
              <a:rPr lang="en-IN" sz="2400" b="1" dirty="0">
                <a:latin typeface="Times New Roman" panose="02020603050405020304" pitchFamily="18" charset="0"/>
                <a:cs typeface="Times New Roman" panose="02020603050405020304" pitchFamily="18" charset="0"/>
              </a:rPr>
              <a:t>public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static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void</a:t>
            </a:r>
            <a:r>
              <a:rPr lang="en-IN" sz="2400"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sz="2400" dirty="0" err="1">
                <a:latin typeface="Times New Roman" panose="02020603050405020304" pitchFamily="18" charset="0"/>
                <a:cs typeface="Times New Roman" panose="02020603050405020304" pitchFamily="18" charset="0"/>
              </a:rPr>
              <a:t>System.out.println</a:t>
            </a:r>
            <a:r>
              <a:rPr lang="en-IN" sz="2400" dirty="0">
                <a:latin typeface="Times New Roman" panose="02020603050405020304" pitchFamily="18" charset="0"/>
                <a:cs typeface="Times New Roman" panose="02020603050405020304" pitchFamily="18" charset="0"/>
              </a:rPr>
              <a:t>(10&gt;&gt;2);//10/2^2=10/4=2  </a:t>
            </a:r>
          </a:p>
          <a:p>
            <a:pPr marL="0" indent="0">
              <a:lnSpc>
                <a:spcPct val="150000"/>
              </a:lnSpc>
              <a:buNone/>
            </a:pPr>
            <a:r>
              <a:rPr lang="en-IN" sz="2400" dirty="0" err="1">
                <a:latin typeface="Times New Roman" panose="02020603050405020304" pitchFamily="18" charset="0"/>
                <a:cs typeface="Times New Roman" panose="02020603050405020304" pitchFamily="18" charset="0"/>
              </a:rPr>
              <a:t>System.out.println</a:t>
            </a:r>
            <a:r>
              <a:rPr lang="en-IN" sz="2400" dirty="0">
                <a:latin typeface="Times New Roman" panose="02020603050405020304" pitchFamily="18" charset="0"/>
                <a:cs typeface="Times New Roman" panose="02020603050405020304" pitchFamily="18" charset="0"/>
              </a:rPr>
              <a:t>(20&gt;&gt;2);//20/2^2=20/4=5  </a:t>
            </a:r>
          </a:p>
          <a:p>
            <a:pPr marL="0" indent="0">
              <a:lnSpc>
                <a:spcPct val="150000"/>
              </a:lnSpc>
              <a:buNone/>
            </a:pPr>
            <a:r>
              <a:rPr lang="en-IN" sz="2400" dirty="0" err="1">
                <a:latin typeface="Times New Roman" panose="02020603050405020304" pitchFamily="18" charset="0"/>
                <a:cs typeface="Times New Roman" panose="02020603050405020304" pitchFamily="18" charset="0"/>
              </a:rPr>
              <a:t>System.out.println</a:t>
            </a:r>
            <a:r>
              <a:rPr lang="en-IN" sz="2400" dirty="0">
                <a:latin typeface="Times New Roman" panose="02020603050405020304" pitchFamily="18" charset="0"/>
                <a:cs typeface="Times New Roman" panose="02020603050405020304" pitchFamily="18" charset="0"/>
              </a:rPr>
              <a:t>(20&gt;&gt;3);//20/2^3=20/8=2  </a:t>
            </a:r>
          </a:p>
          <a:p>
            <a:pPr marL="0" indent="0">
              <a:lnSpc>
                <a:spcPct val="150000"/>
              </a:lnSpc>
              <a:buNone/>
            </a:pPr>
            <a:r>
              <a:rPr lang="en-IN" sz="2400" dirty="0">
                <a:latin typeface="Times New Roman" panose="02020603050405020304" pitchFamily="18" charset="0"/>
                <a:cs typeface="Times New Roman" panose="02020603050405020304" pitchFamily="18" charset="0"/>
              </a:rPr>
              <a:t>}</a:t>
            </a:r>
          </a:p>
          <a:p>
            <a:pPr marL="0" indent="0">
              <a:lnSpc>
                <a:spcPct val="150000"/>
              </a:lnSpc>
              <a:buNone/>
            </a:pPr>
            <a:r>
              <a:rPr lang="en-IN" sz="2400" dirty="0">
                <a:latin typeface="Times New Roman" panose="02020603050405020304" pitchFamily="18" charset="0"/>
                <a:cs typeface="Times New Roman" panose="02020603050405020304" pitchFamily="18" charset="0"/>
              </a:rPr>
              <a:t>}  </a:t>
            </a:r>
          </a:p>
          <a:p>
            <a:pPr marL="0" indent="0">
              <a:lnSpc>
                <a:spcPct val="150000"/>
              </a:lnSpc>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54160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8200" y="517967"/>
            <a:ext cx="10515600" cy="5822065"/>
          </a:xfrm>
        </p:spPr>
        <p:txBody>
          <a:bodyPr>
            <a:normAutofit fontScale="92500" lnSpcReduction="20000"/>
          </a:bodyPr>
          <a:lstStyle/>
          <a:p>
            <a:pPr marL="0" indent="0" algn="ctr">
              <a:buNone/>
            </a:pPr>
            <a:r>
              <a:rPr lang="en-IN" sz="3000" b="1" i="1" dirty="0">
                <a:solidFill>
                  <a:srgbClr val="0070C0"/>
                </a:solidFill>
                <a:latin typeface="Times New Roman" panose="02020603050405020304" pitchFamily="18" charset="0"/>
                <a:cs typeface="Times New Roman" panose="02020603050405020304" pitchFamily="18" charset="0"/>
              </a:rPr>
              <a:t>Logical &amp;&amp; and Bitwise &amp;</a:t>
            </a:r>
          </a:p>
          <a:p>
            <a:pPr>
              <a:lnSpc>
                <a:spcPct val="150000"/>
              </a:lnSpc>
            </a:pPr>
            <a:r>
              <a:rPr lang="en-IN" sz="2000" dirty="0">
                <a:latin typeface="Times New Roman" panose="02020603050405020304" pitchFamily="18" charset="0"/>
                <a:cs typeface="Times New Roman" panose="02020603050405020304" pitchFamily="18" charset="0"/>
              </a:rPr>
              <a:t>The logical &amp;&amp; operator doesn't check the second condition if the first condition is false. It checks the second condition only if the first one is true.</a:t>
            </a:r>
          </a:p>
          <a:p>
            <a:pPr>
              <a:lnSpc>
                <a:spcPct val="150000"/>
              </a:lnSpc>
            </a:pPr>
            <a:r>
              <a:rPr lang="en-IN" sz="2000" dirty="0">
                <a:latin typeface="Times New Roman" panose="02020603050405020304" pitchFamily="18" charset="0"/>
                <a:cs typeface="Times New Roman" panose="02020603050405020304" pitchFamily="18" charset="0"/>
              </a:rPr>
              <a:t>The bitwise &amp; operator always checks both conditions whether first condition is true or false.</a:t>
            </a:r>
          </a:p>
          <a:p>
            <a:pPr marL="0" indent="0">
              <a:lnSpc>
                <a:spcPct val="150000"/>
              </a:lnSpc>
              <a:buNone/>
            </a:pPr>
            <a:r>
              <a:rPr lang="en-IN" sz="2000" b="1" i="1" dirty="0">
                <a:solidFill>
                  <a:srgbClr val="0070C0"/>
                </a:solidFill>
                <a:latin typeface="Times New Roman" panose="02020603050405020304" pitchFamily="18" charset="0"/>
                <a:cs typeface="Times New Roman" panose="02020603050405020304" pitchFamily="18" charset="0"/>
              </a:rPr>
              <a:t>Example: </a:t>
            </a: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OperatorExample{  </a:t>
            </a:r>
          </a:p>
          <a:p>
            <a:pPr marL="0" indent="0">
              <a:lnSpc>
                <a:spcPct val="150000"/>
              </a:lnSpc>
              <a:buNone/>
            </a:pPr>
            <a:r>
              <a:rPr lang="en-IN" sz="2000" b="1" dirty="0">
                <a:latin typeface="Times New Roman" panose="02020603050405020304" pitchFamily="18" charset="0"/>
                <a:cs typeface="Times New Roman" panose="02020603050405020304" pitchFamily="18" charset="0"/>
              </a:rPr>
              <a:t>	  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sz="2000" b="1" dirty="0">
                <a:latin typeface="Times New Roman" panose="02020603050405020304" pitchFamily="18" charset="0"/>
                <a:cs typeface="Times New Roman" panose="02020603050405020304" pitchFamily="18" charset="0"/>
              </a:rPr>
              <a:t>	  int</a:t>
            </a:r>
            <a:r>
              <a:rPr lang="en-IN" sz="2000" dirty="0">
                <a:latin typeface="Times New Roman" panose="02020603050405020304" pitchFamily="18" charset="0"/>
                <a:cs typeface="Times New Roman" panose="02020603050405020304" pitchFamily="18" charset="0"/>
              </a:rPr>
              <a:t> a=10;  </a:t>
            </a:r>
          </a:p>
          <a:p>
            <a:pPr marL="0" indent="0">
              <a:lnSpc>
                <a:spcPct val="150000"/>
              </a:lnSpc>
              <a:buNone/>
            </a:pPr>
            <a:r>
              <a:rPr lang="en-IN" sz="2000" b="1" dirty="0">
                <a:latin typeface="Times New Roman" panose="02020603050405020304" pitchFamily="18" charset="0"/>
                <a:cs typeface="Times New Roman" panose="02020603050405020304" pitchFamily="18" charset="0"/>
              </a:rPr>
              <a:t>	  int</a:t>
            </a:r>
            <a:r>
              <a:rPr lang="en-IN" sz="2000" dirty="0">
                <a:latin typeface="Times New Roman" panose="02020603050405020304" pitchFamily="18" charset="0"/>
                <a:cs typeface="Times New Roman" panose="02020603050405020304" pitchFamily="18" charset="0"/>
              </a:rPr>
              <a:t> b=5;  </a:t>
            </a:r>
          </a:p>
          <a:p>
            <a:pPr marL="0" indent="0">
              <a:lnSpc>
                <a:spcPct val="150000"/>
              </a:lnSpc>
              <a:buNone/>
            </a:pPr>
            <a:r>
              <a:rPr lang="en-IN" sz="2000" b="1" dirty="0">
                <a:latin typeface="Times New Roman" panose="02020603050405020304" pitchFamily="18" charset="0"/>
                <a:cs typeface="Times New Roman" panose="02020603050405020304" pitchFamily="18" charset="0"/>
              </a:rPr>
              <a:t>	  int</a:t>
            </a:r>
            <a:r>
              <a:rPr lang="en-IN" sz="2000" dirty="0">
                <a:latin typeface="Times New Roman" panose="02020603050405020304" pitchFamily="18" charset="0"/>
                <a:cs typeface="Times New Roman" panose="02020603050405020304" pitchFamily="18" charset="0"/>
              </a:rPr>
              <a:t> c=20;  </a:t>
            </a:r>
          </a:p>
          <a:p>
            <a:pPr marL="0" indent="0">
              <a:lnSpc>
                <a:spcPct val="150000"/>
              </a:lnSpc>
              <a:buNone/>
            </a:pPr>
            <a:r>
              <a:rPr lang="en-IN" sz="2000" dirty="0">
                <a:latin typeface="Times New Roman" panose="02020603050405020304" pitchFamily="18" charset="0"/>
                <a:cs typeface="Times New Roman" panose="02020603050405020304" pitchFamily="18" charset="0"/>
              </a:rPr>
              <a:t>	  System.out.println(a&lt;b&amp;&amp;a&lt;c);//false  </a:t>
            </a:r>
          </a:p>
          <a:p>
            <a:pPr marL="0" indent="0">
              <a:lnSpc>
                <a:spcPct val="150000"/>
              </a:lnSpc>
              <a:buNone/>
            </a:pPr>
            <a:r>
              <a:rPr lang="en-IN" sz="2000" dirty="0">
                <a:latin typeface="Times New Roman" panose="02020603050405020304" pitchFamily="18" charset="0"/>
                <a:cs typeface="Times New Roman" panose="02020603050405020304" pitchFamily="18" charset="0"/>
              </a:rPr>
              <a:t>	  System.out.println(a&lt;</a:t>
            </a:r>
            <a:r>
              <a:rPr lang="en-IN" sz="2000" dirty="0" err="1">
                <a:latin typeface="Times New Roman" panose="02020603050405020304" pitchFamily="18" charset="0"/>
                <a:cs typeface="Times New Roman" panose="02020603050405020304" pitchFamily="18" charset="0"/>
              </a:rPr>
              <a:t>b&amp;a</a:t>
            </a:r>
            <a:r>
              <a:rPr lang="en-IN" sz="2000" dirty="0">
                <a:latin typeface="Times New Roman" panose="02020603050405020304" pitchFamily="18" charset="0"/>
                <a:cs typeface="Times New Roman" panose="02020603050405020304" pitchFamily="18" charset="0"/>
              </a:rPr>
              <a:t>&lt;c);//false  </a:t>
            </a:r>
          </a:p>
          <a:p>
            <a:pPr marL="0" indent="0">
              <a:lnSpc>
                <a:spcPct val="150000"/>
              </a:lnSpc>
              <a:buNone/>
            </a:pPr>
            <a:r>
              <a:rPr lang="en-IN" sz="2000" dirty="0">
                <a:latin typeface="Times New Roman" panose="02020603050405020304" pitchFamily="18" charset="0"/>
                <a:cs typeface="Times New Roman" panose="02020603050405020304" pitchFamily="18" charset="0"/>
              </a:rPr>
              <a:t>	   }}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02430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0652"/>
            <a:ext cx="10515600" cy="5236696"/>
          </a:xfrm>
        </p:spPr>
        <p:txBody>
          <a:bodyPr>
            <a:normAutofit/>
          </a:bodyPr>
          <a:lstStyle/>
          <a:p>
            <a:pPr marL="0" indent="0" algn="ctr">
              <a:buNone/>
            </a:pPr>
            <a:r>
              <a:rPr lang="en-IN" sz="3200" b="1" i="1" dirty="0">
                <a:solidFill>
                  <a:srgbClr val="0070C0"/>
                </a:solidFill>
                <a:latin typeface="Times New Roman" panose="02020603050405020304" pitchFamily="18" charset="0"/>
                <a:cs typeface="Times New Roman" panose="02020603050405020304" pitchFamily="18" charset="0"/>
              </a:rPr>
              <a:t>Logical || and Bitwise |</a:t>
            </a:r>
          </a:p>
          <a:p>
            <a:pPr marL="0" indent="0">
              <a:lnSpc>
                <a:spcPct val="15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OperatorExample{  </a:t>
            </a:r>
          </a:p>
          <a:p>
            <a:pPr marL="0" indent="0">
              <a:lnSpc>
                <a:spcPct val="15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a=10;  </a:t>
            </a:r>
          </a:p>
          <a:p>
            <a:pPr marL="0" indent="0">
              <a:lnSpc>
                <a:spcPct val="150000"/>
              </a:lnSpc>
              <a:buNone/>
            </a:pP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b=5;  </a:t>
            </a:r>
          </a:p>
          <a:p>
            <a:pPr marL="0" indent="0">
              <a:lnSpc>
                <a:spcPct val="150000"/>
              </a:lnSpc>
              <a:buNone/>
            </a:pP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c=20;  </a:t>
            </a:r>
          </a:p>
          <a:p>
            <a:pPr marL="0" indent="0">
              <a:lnSpc>
                <a:spcPct val="15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(a&gt;b||a&lt;c);//true </a:t>
            </a:r>
          </a:p>
          <a:p>
            <a:pPr marL="0" indent="0">
              <a:lnSpc>
                <a:spcPct val="150000"/>
              </a:lnSpc>
              <a:buNone/>
            </a:pP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(a&gt;</a:t>
            </a:r>
            <a:r>
              <a:rPr lang="en-IN" sz="2000" dirty="0" err="1">
                <a:latin typeface="Times New Roman" panose="02020603050405020304" pitchFamily="18" charset="0"/>
                <a:cs typeface="Times New Roman" panose="02020603050405020304" pitchFamily="18" charset="0"/>
              </a:rPr>
              <a:t>b|a</a:t>
            </a:r>
            <a:r>
              <a:rPr lang="en-IN" sz="2000" dirty="0">
                <a:latin typeface="Times New Roman" panose="02020603050405020304" pitchFamily="18" charset="0"/>
                <a:cs typeface="Times New Roman" panose="02020603050405020304" pitchFamily="18" charset="0"/>
              </a:rPr>
              <a:t>&lt;c);//true </a:t>
            </a:r>
          </a:p>
          <a:p>
            <a:pPr marL="0" indent="0">
              <a:lnSpc>
                <a:spcPct val="150000"/>
              </a:lnSpc>
              <a:buNone/>
            </a:pPr>
            <a:r>
              <a:rPr lang="en-IN" sz="2000" dirty="0">
                <a:latin typeface="Times New Roman" panose="02020603050405020304" pitchFamily="18" charset="0"/>
                <a:cs typeface="Times New Roman" panose="02020603050405020304" pitchFamily="18" charset="0"/>
              </a:rPr>
              <a:t>}} </a:t>
            </a:r>
            <a:endParaRPr lang="en-IN" b="1" dirty="0"/>
          </a:p>
        </p:txBody>
      </p:sp>
    </p:spTree>
    <p:extLst>
      <p:ext uri="{BB962C8B-B14F-4D97-AF65-F5344CB8AC3E}">
        <p14:creationId xmlns:p14="http://schemas.microsoft.com/office/powerpoint/2010/main" val="30282449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93809"/>
            <a:ext cx="10515600" cy="5470381"/>
          </a:xfrm>
        </p:spPr>
        <p:txBody>
          <a:bodyPr>
            <a:normAutofit lnSpcReduction="10000"/>
          </a:bodyPr>
          <a:lstStyle/>
          <a:p>
            <a:pPr marL="0" indent="0" algn="ctr">
              <a:buNone/>
            </a:pPr>
            <a:r>
              <a:rPr lang="en-IN" sz="3600" b="1" i="1" dirty="0">
                <a:solidFill>
                  <a:srgbClr val="0070C0"/>
                </a:solidFill>
                <a:latin typeface="Times New Roman" panose="02020603050405020304" pitchFamily="18" charset="0"/>
                <a:cs typeface="Times New Roman" panose="02020603050405020304" pitchFamily="18" charset="0"/>
              </a:rPr>
              <a:t>Java Ternary Operator Example</a:t>
            </a: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public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class</a:t>
            </a:r>
            <a:r>
              <a:rPr lang="en-IN" sz="2400" dirty="0">
                <a:latin typeface="Times New Roman" panose="02020603050405020304" pitchFamily="18" charset="0"/>
                <a:cs typeface="Times New Roman" panose="02020603050405020304" pitchFamily="18" charset="0"/>
              </a:rPr>
              <a:t> OperatorExample</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r>
              <a:rPr lang="en-IN" sz="2400" b="1" dirty="0">
                <a:latin typeface="Times New Roman" panose="02020603050405020304" pitchFamily="18" charset="0"/>
                <a:cs typeface="Times New Roman" panose="02020603050405020304" pitchFamily="18" charset="0"/>
              </a:rPr>
              <a:t>public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static</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void</a:t>
            </a:r>
            <a:r>
              <a:rPr lang="en-IN" sz="2400" dirty="0">
                <a:latin typeface="Times New Roman" panose="02020603050405020304" pitchFamily="18" charset="0"/>
                <a:cs typeface="Times New Roman" panose="02020603050405020304" pitchFamily="18" charset="0"/>
              </a:rPr>
              <a:t> main(String args[])</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r>
              <a:rPr lang="en-IN" sz="2400" b="1" dirty="0">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a=2;  </a:t>
            </a:r>
          </a:p>
          <a:p>
            <a:pPr marL="0" indent="0">
              <a:buNone/>
            </a:pPr>
            <a:r>
              <a:rPr lang="en-IN" sz="2400" b="1" dirty="0">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b=5;  </a:t>
            </a:r>
          </a:p>
          <a:p>
            <a:pPr marL="0" indent="0">
              <a:buNone/>
            </a:pPr>
            <a:r>
              <a:rPr lang="en-IN" sz="2400" b="1" dirty="0">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min=(a&lt;b)?a:b;  //2</a:t>
            </a:r>
          </a:p>
          <a:p>
            <a:pPr marL="0" indent="0">
              <a:buNone/>
            </a:pPr>
            <a:r>
              <a:rPr lang="en-IN" sz="2400" dirty="0">
                <a:latin typeface="Times New Roman" panose="02020603050405020304" pitchFamily="18" charset="0"/>
                <a:cs typeface="Times New Roman" panose="02020603050405020304" pitchFamily="18" charset="0"/>
              </a:rPr>
              <a:t>System.out.println(min);  </a:t>
            </a:r>
          </a:p>
          <a:p>
            <a:pPr marL="0" indent="0">
              <a:buNone/>
            </a:pP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endParaRPr lang="en-IN" b="1" dirty="0"/>
          </a:p>
          <a:p>
            <a:pPr marL="0" indent="0" algn="ctr">
              <a:buNone/>
            </a:pPr>
            <a:endParaRPr lang="en-IN" dirty="0"/>
          </a:p>
        </p:txBody>
      </p:sp>
    </p:spTree>
    <p:extLst>
      <p:ext uri="{BB962C8B-B14F-4D97-AF65-F5344CB8AC3E}">
        <p14:creationId xmlns:p14="http://schemas.microsoft.com/office/powerpoint/2010/main" val="569035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7091"/>
            <a:ext cx="10515600" cy="6303818"/>
          </a:xfrm>
        </p:spPr>
        <p:txBody>
          <a:bodyPr>
            <a:normAutofit fontScale="62500" lnSpcReduction="20000"/>
          </a:bodyPr>
          <a:lstStyle/>
          <a:p>
            <a:pPr marL="0" indent="0" algn="ctr">
              <a:buNone/>
            </a:pPr>
            <a:r>
              <a:rPr lang="en-IN" sz="5100" b="1" i="1" dirty="0">
                <a:solidFill>
                  <a:srgbClr val="0070C0"/>
                </a:solidFill>
                <a:latin typeface="Times New Roman" panose="02020603050405020304" pitchFamily="18" charset="0"/>
                <a:cs typeface="Times New Roman" panose="02020603050405020304" pitchFamily="18" charset="0"/>
              </a:rPr>
              <a:t>Java Assignment Operator</a:t>
            </a:r>
          </a:p>
          <a:p>
            <a:pPr marL="0" indent="0">
              <a:lnSpc>
                <a:spcPct val="150000"/>
              </a:lnSpc>
              <a:buNone/>
            </a:pPr>
            <a:r>
              <a:rPr lang="en-IN" sz="2900" b="1" dirty="0">
                <a:latin typeface="Times New Roman" panose="02020603050405020304" pitchFamily="18" charset="0"/>
                <a:cs typeface="Times New Roman" panose="02020603050405020304" pitchFamily="18" charset="0"/>
              </a:rPr>
              <a:t>public</a:t>
            </a:r>
            <a:r>
              <a:rPr lang="en-IN" sz="2900" dirty="0">
                <a:latin typeface="Times New Roman" panose="02020603050405020304" pitchFamily="18" charset="0"/>
                <a:cs typeface="Times New Roman" panose="02020603050405020304" pitchFamily="18" charset="0"/>
              </a:rPr>
              <a:t> </a:t>
            </a:r>
            <a:r>
              <a:rPr lang="en-IN" sz="2900" b="1" dirty="0">
                <a:latin typeface="Times New Roman" panose="02020603050405020304" pitchFamily="18" charset="0"/>
                <a:cs typeface="Times New Roman" panose="02020603050405020304" pitchFamily="18" charset="0"/>
              </a:rPr>
              <a:t>class</a:t>
            </a:r>
            <a:r>
              <a:rPr lang="en-IN" sz="2900" dirty="0">
                <a:latin typeface="Times New Roman" panose="02020603050405020304" pitchFamily="18" charset="0"/>
                <a:cs typeface="Times New Roman" panose="02020603050405020304" pitchFamily="18" charset="0"/>
              </a:rPr>
              <a:t> OperatorExample{  </a:t>
            </a:r>
          </a:p>
          <a:p>
            <a:pPr marL="0" indent="0">
              <a:lnSpc>
                <a:spcPct val="150000"/>
              </a:lnSpc>
              <a:buNone/>
            </a:pPr>
            <a:r>
              <a:rPr lang="en-IN" sz="2900" b="1" dirty="0">
                <a:latin typeface="Times New Roman" panose="02020603050405020304" pitchFamily="18" charset="0"/>
                <a:cs typeface="Times New Roman" panose="02020603050405020304" pitchFamily="18" charset="0"/>
              </a:rPr>
              <a:t>public</a:t>
            </a:r>
            <a:r>
              <a:rPr lang="en-IN" sz="2900" dirty="0">
                <a:latin typeface="Times New Roman" panose="02020603050405020304" pitchFamily="18" charset="0"/>
                <a:cs typeface="Times New Roman" panose="02020603050405020304" pitchFamily="18" charset="0"/>
              </a:rPr>
              <a:t> </a:t>
            </a:r>
            <a:r>
              <a:rPr lang="en-IN" sz="2900" b="1" dirty="0">
                <a:latin typeface="Times New Roman" panose="02020603050405020304" pitchFamily="18" charset="0"/>
                <a:cs typeface="Times New Roman" panose="02020603050405020304" pitchFamily="18" charset="0"/>
              </a:rPr>
              <a:t>static</a:t>
            </a:r>
            <a:r>
              <a:rPr lang="en-IN" sz="2900" dirty="0">
                <a:latin typeface="Times New Roman" panose="02020603050405020304" pitchFamily="18" charset="0"/>
                <a:cs typeface="Times New Roman" panose="02020603050405020304" pitchFamily="18" charset="0"/>
              </a:rPr>
              <a:t> </a:t>
            </a:r>
            <a:r>
              <a:rPr lang="en-IN" sz="2900" b="1" dirty="0">
                <a:latin typeface="Times New Roman" panose="02020603050405020304" pitchFamily="18" charset="0"/>
                <a:cs typeface="Times New Roman" panose="02020603050405020304" pitchFamily="18" charset="0"/>
              </a:rPr>
              <a:t>void</a:t>
            </a:r>
            <a:r>
              <a:rPr lang="en-IN" sz="2900"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sz="2900" b="1" dirty="0" err="1">
                <a:latin typeface="Times New Roman" panose="02020603050405020304" pitchFamily="18" charset="0"/>
                <a:cs typeface="Times New Roman" panose="02020603050405020304" pitchFamily="18" charset="0"/>
              </a:rPr>
              <a:t>int</a:t>
            </a:r>
            <a:r>
              <a:rPr lang="en-IN" sz="2900" dirty="0">
                <a:latin typeface="Times New Roman" panose="02020603050405020304" pitchFamily="18" charset="0"/>
                <a:cs typeface="Times New Roman" panose="02020603050405020304" pitchFamily="18" charset="0"/>
              </a:rPr>
              <a:t> a=10;  </a:t>
            </a:r>
          </a:p>
          <a:p>
            <a:pPr marL="0" indent="0">
              <a:lnSpc>
                <a:spcPct val="150000"/>
              </a:lnSpc>
              <a:buNone/>
            </a:pPr>
            <a:r>
              <a:rPr lang="en-IN" sz="2900" dirty="0">
                <a:latin typeface="Times New Roman" panose="02020603050405020304" pitchFamily="18" charset="0"/>
                <a:cs typeface="Times New Roman" panose="02020603050405020304" pitchFamily="18" charset="0"/>
              </a:rPr>
              <a:t>a+=3;//10+3  </a:t>
            </a:r>
          </a:p>
          <a:p>
            <a:pPr marL="0" indent="0">
              <a:lnSpc>
                <a:spcPct val="150000"/>
              </a:lnSpc>
              <a:buNone/>
            </a:pPr>
            <a:r>
              <a:rPr lang="en-IN" sz="2900" dirty="0" err="1">
                <a:latin typeface="Times New Roman" panose="02020603050405020304" pitchFamily="18" charset="0"/>
                <a:cs typeface="Times New Roman" panose="02020603050405020304" pitchFamily="18" charset="0"/>
              </a:rPr>
              <a:t>System.out.println</a:t>
            </a:r>
            <a:r>
              <a:rPr lang="en-IN" sz="2900" dirty="0">
                <a:latin typeface="Times New Roman" panose="02020603050405020304" pitchFamily="18" charset="0"/>
                <a:cs typeface="Times New Roman" panose="02020603050405020304" pitchFamily="18" charset="0"/>
              </a:rPr>
              <a:t>(a);  </a:t>
            </a:r>
          </a:p>
          <a:p>
            <a:pPr marL="0" indent="0">
              <a:lnSpc>
                <a:spcPct val="150000"/>
              </a:lnSpc>
              <a:buNone/>
            </a:pPr>
            <a:r>
              <a:rPr lang="en-IN" sz="2900" dirty="0">
                <a:latin typeface="Times New Roman" panose="02020603050405020304" pitchFamily="18" charset="0"/>
                <a:cs typeface="Times New Roman" panose="02020603050405020304" pitchFamily="18" charset="0"/>
              </a:rPr>
              <a:t>a-=4;//13-4  </a:t>
            </a:r>
          </a:p>
          <a:p>
            <a:pPr marL="0" indent="0">
              <a:lnSpc>
                <a:spcPct val="150000"/>
              </a:lnSpc>
              <a:buNone/>
            </a:pPr>
            <a:r>
              <a:rPr lang="en-IN" sz="2900" dirty="0" err="1">
                <a:latin typeface="Times New Roman" panose="02020603050405020304" pitchFamily="18" charset="0"/>
                <a:cs typeface="Times New Roman" panose="02020603050405020304" pitchFamily="18" charset="0"/>
              </a:rPr>
              <a:t>System.out.println</a:t>
            </a:r>
            <a:r>
              <a:rPr lang="en-IN" sz="2900" dirty="0">
                <a:latin typeface="Times New Roman" panose="02020603050405020304" pitchFamily="18" charset="0"/>
                <a:cs typeface="Times New Roman" panose="02020603050405020304" pitchFamily="18" charset="0"/>
              </a:rPr>
              <a:t>(a);  </a:t>
            </a:r>
          </a:p>
          <a:p>
            <a:pPr marL="0" indent="0">
              <a:lnSpc>
                <a:spcPct val="150000"/>
              </a:lnSpc>
              <a:buNone/>
            </a:pPr>
            <a:r>
              <a:rPr lang="en-IN" sz="2900" dirty="0">
                <a:latin typeface="Times New Roman" panose="02020603050405020304" pitchFamily="18" charset="0"/>
                <a:cs typeface="Times New Roman" panose="02020603050405020304" pitchFamily="18" charset="0"/>
              </a:rPr>
              <a:t>a*=2;//9*2  </a:t>
            </a:r>
          </a:p>
          <a:p>
            <a:pPr marL="0" indent="0">
              <a:lnSpc>
                <a:spcPct val="150000"/>
              </a:lnSpc>
              <a:buNone/>
            </a:pPr>
            <a:r>
              <a:rPr lang="en-IN" sz="2900" dirty="0" err="1">
                <a:latin typeface="Times New Roman" panose="02020603050405020304" pitchFamily="18" charset="0"/>
                <a:cs typeface="Times New Roman" panose="02020603050405020304" pitchFamily="18" charset="0"/>
              </a:rPr>
              <a:t>System.out.println</a:t>
            </a:r>
            <a:r>
              <a:rPr lang="en-IN" sz="2900" dirty="0">
                <a:latin typeface="Times New Roman" panose="02020603050405020304" pitchFamily="18" charset="0"/>
                <a:cs typeface="Times New Roman" panose="02020603050405020304" pitchFamily="18" charset="0"/>
              </a:rPr>
              <a:t>(a);  </a:t>
            </a:r>
          </a:p>
          <a:p>
            <a:pPr marL="0" indent="0">
              <a:lnSpc>
                <a:spcPct val="150000"/>
              </a:lnSpc>
              <a:buNone/>
            </a:pPr>
            <a:r>
              <a:rPr lang="en-IN" sz="2900" dirty="0">
                <a:latin typeface="Times New Roman" panose="02020603050405020304" pitchFamily="18" charset="0"/>
                <a:cs typeface="Times New Roman" panose="02020603050405020304" pitchFamily="18" charset="0"/>
              </a:rPr>
              <a:t>a/=2;//18/2  </a:t>
            </a:r>
          </a:p>
          <a:p>
            <a:pPr marL="0" indent="0">
              <a:lnSpc>
                <a:spcPct val="150000"/>
              </a:lnSpc>
              <a:buNone/>
            </a:pPr>
            <a:r>
              <a:rPr lang="en-IN" sz="2900" dirty="0" err="1">
                <a:latin typeface="Times New Roman" panose="02020603050405020304" pitchFamily="18" charset="0"/>
                <a:cs typeface="Times New Roman" panose="02020603050405020304" pitchFamily="18" charset="0"/>
              </a:rPr>
              <a:t>System.out.println</a:t>
            </a:r>
            <a:r>
              <a:rPr lang="en-IN" sz="2900" dirty="0">
                <a:latin typeface="Times New Roman" panose="02020603050405020304" pitchFamily="18" charset="0"/>
                <a:cs typeface="Times New Roman" panose="02020603050405020304" pitchFamily="18" charset="0"/>
              </a:rPr>
              <a:t>(a);  </a:t>
            </a:r>
          </a:p>
          <a:p>
            <a:pPr marL="0" indent="0">
              <a:lnSpc>
                <a:spcPct val="150000"/>
              </a:lnSpc>
              <a:buNone/>
            </a:pPr>
            <a:r>
              <a:rPr lang="en-IN" sz="2900" dirty="0">
                <a:latin typeface="Times New Roman" panose="02020603050405020304" pitchFamily="18" charset="0"/>
                <a:cs typeface="Times New Roman" panose="02020603050405020304" pitchFamily="18" charset="0"/>
              </a:rPr>
              <a:t>} }  </a:t>
            </a:r>
          </a:p>
          <a:p>
            <a:pPr marL="0" indent="0">
              <a:buNone/>
            </a:pPr>
            <a:endParaRPr lang="en-IN" dirty="0"/>
          </a:p>
        </p:txBody>
      </p:sp>
    </p:spTree>
    <p:extLst>
      <p:ext uri="{BB962C8B-B14F-4D97-AF65-F5344CB8AC3E}">
        <p14:creationId xmlns:p14="http://schemas.microsoft.com/office/powerpoint/2010/main" val="37587678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33C46A-6EAE-F42E-19F9-68F614A03A76}"/>
              </a:ext>
            </a:extLst>
          </p:cNvPr>
          <p:cNvSpPr>
            <a:spLocks noGrp="1"/>
          </p:cNvSpPr>
          <p:nvPr>
            <p:ph idx="4294967295"/>
          </p:nvPr>
        </p:nvSpPr>
        <p:spPr>
          <a:xfrm>
            <a:off x="2870791" y="1127204"/>
            <a:ext cx="8431619" cy="4351338"/>
          </a:xfrm>
        </p:spPr>
        <p:txBody>
          <a:bodyPr>
            <a:normAutofit/>
          </a:bodyPr>
          <a:lstStyle/>
          <a:p>
            <a:pPr algn="just">
              <a:lnSpc>
                <a:spcPct val="150000"/>
              </a:lnSpc>
            </a:pPr>
            <a:r>
              <a:rPr lang="en-IN" sz="2200" dirty="0">
                <a:latin typeface="Times New Roman" panose="02020603050405020304" pitchFamily="18" charset="0"/>
                <a:cs typeface="Times New Roman" panose="02020603050405020304" pitchFamily="18" charset="0"/>
              </a:rPr>
              <a:t>In Java, control statements are used to control the flow of execution in a program. </a:t>
            </a:r>
          </a:p>
          <a:p>
            <a:pPr algn="just">
              <a:lnSpc>
                <a:spcPct val="150000"/>
              </a:lnSpc>
            </a:pPr>
            <a:r>
              <a:rPr lang="en-IN" sz="2200" dirty="0">
                <a:latin typeface="Times New Roman" panose="02020603050405020304" pitchFamily="18" charset="0"/>
                <a:cs typeface="Times New Roman" panose="02020603050405020304" pitchFamily="18" charset="0"/>
              </a:rPr>
              <a:t>They allow you to make decisions, repeat code blocks, and perform different actions based on specific conditions.</a:t>
            </a:r>
          </a:p>
          <a:p>
            <a:pPr algn="just">
              <a:lnSpc>
                <a:spcPct val="150000"/>
              </a:lnSpc>
            </a:pPr>
            <a:r>
              <a:rPr lang="en-IN" sz="2200" dirty="0">
                <a:latin typeface="Times New Roman" panose="02020603050405020304" pitchFamily="18" charset="0"/>
                <a:cs typeface="Times New Roman" panose="02020603050405020304" pitchFamily="18" charset="0"/>
              </a:rPr>
              <a:t> Java provides several control statements that enable you to implement logic and algorithms in your programs efficiently. </a:t>
            </a:r>
          </a:p>
          <a:p>
            <a:pPr algn="just">
              <a:lnSpc>
                <a:spcPct val="150000"/>
              </a:lnSpc>
            </a:pPr>
            <a:r>
              <a:rPr lang="en-IN" sz="2200" dirty="0">
                <a:latin typeface="Times New Roman" panose="02020603050405020304" pitchFamily="18" charset="0"/>
                <a:cs typeface="Times New Roman" panose="02020603050405020304" pitchFamily="18" charset="0"/>
              </a:rPr>
              <a:t>The main control statements in Java include:</a:t>
            </a:r>
          </a:p>
        </p:txBody>
      </p:sp>
      <p:grpSp>
        <p:nvGrpSpPr>
          <p:cNvPr id="4" name="Group 3">
            <a:extLst>
              <a:ext uri="{FF2B5EF4-FFF2-40B4-BE49-F238E27FC236}">
                <a16:creationId xmlns:a16="http://schemas.microsoft.com/office/drawing/2014/main" id="{9342FD15-D471-1206-F7C6-239666E00ADA}"/>
              </a:ext>
            </a:extLst>
          </p:cNvPr>
          <p:cNvGrpSpPr/>
          <p:nvPr/>
        </p:nvGrpSpPr>
        <p:grpSpPr>
          <a:xfrm>
            <a:off x="535573" y="1127204"/>
            <a:ext cx="1908502" cy="1145101"/>
            <a:chOff x="2239060" y="2675832"/>
            <a:chExt cx="1908502" cy="1145101"/>
          </a:xfrm>
        </p:grpSpPr>
        <p:sp>
          <p:nvSpPr>
            <p:cNvPr id="5" name="Rectangle 4">
              <a:extLst>
                <a:ext uri="{FF2B5EF4-FFF2-40B4-BE49-F238E27FC236}">
                  <a16:creationId xmlns:a16="http://schemas.microsoft.com/office/drawing/2014/main" id="{020E17DE-BAD8-9C3A-A192-3F4E7673CCE4}"/>
                </a:ext>
              </a:extLst>
            </p:cNvPr>
            <p:cNvSpPr/>
            <p:nvPr/>
          </p:nvSpPr>
          <p:spPr>
            <a:xfrm>
              <a:off x="2239060" y="2675832"/>
              <a:ext cx="1908502" cy="1145101"/>
            </a:xfrm>
            <a:prstGeom prst="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E8F2EECD-EAB7-478C-7FD4-60672A3B1743}"/>
                </a:ext>
              </a:extLst>
            </p:cNvPr>
            <p:cNvSpPr txBox="1"/>
            <p:nvPr/>
          </p:nvSpPr>
          <p:spPr>
            <a:xfrm>
              <a:off x="2239060" y="2675832"/>
              <a:ext cx="1908502" cy="11451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400" b="1" dirty="0">
                  <a:latin typeface="Times New Roman" panose="02020603050405020304" pitchFamily="18" charset="0"/>
                  <a:cs typeface="Times New Roman" panose="02020603050405020304" pitchFamily="18" charset="0"/>
                </a:rPr>
                <a:t>Control Statements</a:t>
              </a:r>
              <a:endParaRPr lang="en-US" sz="2400" b="1"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164592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Java Control Statements | Java Decision Making - Javastudypoint">
            <a:extLst>
              <a:ext uri="{FF2B5EF4-FFF2-40B4-BE49-F238E27FC236}">
                <a16:creationId xmlns:a16="http://schemas.microsoft.com/office/drawing/2014/main" id="{9D1111B8-7911-0BD4-B88F-1A264F5B5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165" y="1295538"/>
            <a:ext cx="8509670" cy="426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30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9449" y="1409091"/>
            <a:ext cx="9493102" cy="3832760"/>
          </a:xfrm>
        </p:spPr>
        <p:txBody>
          <a:bodyPr>
            <a:noAutofit/>
          </a:bodyPr>
          <a:lstStyle/>
          <a:p>
            <a:pPr marL="0" indent="0" algn="ctr">
              <a:lnSpc>
                <a:spcPct val="150000"/>
              </a:lnSpc>
              <a:buNone/>
            </a:pPr>
            <a:r>
              <a:rPr lang="en-IN" b="1" i="1" dirty="0">
                <a:solidFill>
                  <a:srgbClr val="0070C0"/>
                </a:solidFill>
                <a:latin typeface="Times New Roman" panose="02020603050405020304" pitchFamily="18" charset="0"/>
                <a:cs typeface="Times New Roman" panose="02020603050405020304" pitchFamily="18" charset="0"/>
              </a:rPr>
              <a:t>Decision-Making/Selection statements</a:t>
            </a:r>
          </a:p>
          <a:p>
            <a:pPr marL="0" indent="0">
              <a:lnSpc>
                <a:spcPct val="150000"/>
              </a:lnSpc>
              <a:buNone/>
            </a:pPr>
            <a:r>
              <a:rPr lang="en-IN" sz="2400" b="1" i="1" dirty="0">
                <a:solidFill>
                  <a:srgbClr val="7030A0"/>
                </a:solidFill>
                <a:latin typeface="Times New Roman" panose="02020603050405020304" pitchFamily="18" charset="0"/>
                <a:cs typeface="Times New Roman" panose="02020603050405020304" pitchFamily="18" charset="0"/>
              </a:rPr>
              <a:t>If Statement:</a:t>
            </a:r>
          </a:p>
          <a:p>
            <a:pPr lvl="1">
              <a:lnSpc>
                <a:spcPct val="150000"/>
              </a:lnSpc>
            </a:pPr>
            <a:r>
              <a:rPr lang="en-IN" dirty="0">
                <a:latin typeface="Times New Roman" panose="02020603050405020304" pitchFamily="18" charset="0"/>
                <a:cs typeface="Times New Roman" panose="02020603050405020304" pitchFamily="18" charset="0"/>
              </a:rPr>
              <a:t>Simple if statement</a:t>
            </a:r>
          </a:p>
          <a:p>
            <a:pPr lvl="1">
              <a:lnSpc>
                <a:spcPct val="150000"/>
              </a:lnSpc>
            </a:pPr>
            <a:r>
              <a:rPr lang="en-IN" dirty="0">
                <a:latin typeface="Times New Roman" panose="02020603050405020304" pitchFamily="18" charset="0"/>
                <a:cs typeface="Times New Roman" panose="02020603050405020304" pitchFamily="18" charset="0"/>
              </a:rPr>
              <a:t>if-else statement</a:t>
            </a:r>
          </a:p>
          <a:p>
            <a:pPr lvl="1">
              <a:lnSpc>
                <a:spcPct val="150000"/>
              </a:lnSpc>
            </a:pPr>
            <a:r>
              <a:rPr lang="en-IN" dirty="0">
                <a:latin typeface="Times New Roman" panose="02020603050405020304" pitchFamily="18" charset="0"/>
                <a:cs typeface="Times New Roman" panose="02020603050405020304" pitchFamily="18" charset="0"/>
              </a:rPr>
              <a:t>if-else-if ladder</a:t>
            </a:r>
          </a:p>
          <a:p>
            <a:pPr lvl="1">
              <a:lnSpc>
                <a:spcPct val="150000"/>
              </a:lnSpc>
            </a:pPr>
            <a:r>
              <a:rPr lang="en-IN" dirty="0">
                <a:latin typeface="Times New Roman" panose="02020603050405020304" pitchFamily="18" charset="0"/>
                <a:cs typeface="Times New Roman" panose="02020603050405020304" pitchFamily="18" charset="0"/>
              </a:rPr>
              <a:t>Nested if-statement</a:t>
            </a:r>
          </a:p>
        </p:txBody>
      </p:sp>
    </p:spTree>
    <p:extLst>
      <p:ext uri="{BB962C8B-B14F-4D97-AF65-F5344CB8AC3E}">
        <p14:creationId xmlns:p14="http://schemas.microsoft.com/office/powerpoint/2010/main" val="298094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a:extLst>
              <a:ext uri="{FF2B5EF4-FFF2-40B4-BE49-F238E27FC236}">
                <a16:creationId xmlns:a16="http://schemas.microsoft.com/office/drawing/2014/main" id="{A44A8897-CCB1-1BEB-1A45-174B971C29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3C10130-3AFF-4E55-86DE-AF5F4ECDC096}" type="slidenum">
              <a:rPr lang="en-US" altLang="en-US">
                <a:solidFill>
                  <a:srgbClr val="898989"/>
                </a:solidFill>
                <a:latin typeface="Calibri" panose="020F0502020204030204" pitchFamily="34" charset="0"/>
              </a:rPr>
              <a:pPr eaLnBrk="1" hangingPunct="1"/>
              <a:t>9</a:t>
            </a:fld>
            <a:endParaRPr lang="en-US" altLang="en-US">
              <a:solidFill>
                <a:srgbClr val="898989"/>
              </a:solidFill>
              <a:latin typeface="Calibri" panose="020F0502020204030204" pitchFamily="34" charset="0"/>
            </a:endParaRPr>
          </a:p>
        </p:txBody>
      </p:sp>
      <p:sp>
        <p:nvSpPr>
          <p:cNvPr id="19459" name="Rectangle 2">
            <a:extLst>
              <a:ext uri="{FF2B5EF4-FFF2-40B4-BE49-F238E27FC236}">
                <a16:creationId xmlns:a16="http://schemas.microsoft.com/office/drawing/2014/main" id="{0866DF43-D25C-A7CB-5767-BCE10B7E1D5F}"/>
              </a:ext>
            </a:extLst>
          </p:cNvPr>
          <p:cNvSpPr>
            <a:spLocks noChangeArrowheads="1"/>
          </p:cNvSpPr>
          <p:nvPr/>
        </p:nvSpPr>
        <p:spPr bwMode="auto">
          <a:xfrm>
            <a:off x="690051" y="838201"/>
            <a:ext cx="80026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dirty="0">
                <a:solidFill>
                  <a:srgbClr val="0070C0"/>
                </a:solidFill>
                <a:latin typeface="Times New Roman" panose="02020603050405020304" pitchFamily="18" charset="0"/>
                <a:cs typeface="Times New Roman" panose="02020603050405020304" pitchFamily="18" charset="0"/>
              </a:rPr>
              <a:t>Procedure oriented programming language: </a:t>
            </a:r>
          </a:p>
        </p:txBody>
      </p:sp>
      <p:sp>
        <p:nvSpPr>
          <p:cNvPr id="19460" name="Rectangle 3">
            <a:extLst>
              <a:ext uri="{FF2B5EF4-FFF2-40B4-BE49-F238E27FC236}">
                <a16:creationId xmlns:a16="http://schemas.microsoft.com/office/drawing/2014/main" id="{77316EA8-8D8E-3F2A-84AE-DAD10D975E37}"/>
              </a:ext>
            </a:extLst>
          </p:cNvPr>
          <p:cNvSpPr>
            <a:spLocks noChangeArrowheads="1"/>
          </p:cNvSpPr>
          <p:nvPr/>
        </p:nvSpPr>
        <p:spPr bwMode="auto">
          <a:xfrm>
            <a:off x="1334522" y="1490017"/>
            <a:ext cx="67136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eaLnBrk="1" hangingPunct="1">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Programmers write code in the form of  procedure</a:t>
            </a:r>
          </a:p>
        </p:txBody>
      </p:sp>
      <p:sp>
        <p:nvSpPr>
          <p:cNvPr id="5" name="Rectangle 4">
            <a:extLst>
              <a:ext uri="{FF2B5EF4-FFF2-40B4-BE49-F238E27FC236}">
                <a16:creationId xmlns:a16="http://schemas.microsoft.com/office/drawing/2014/main" id="{23F8A16E-B4ED-18FB-CFE8-CFFD19F24A14}"/>
              </a:ext>
            </a:extLst>
          </p:cNvPr>
          <p:cNvSpPr/>
          <p:nvPr/>
        </p:nvSpPr>
        <p:spPr>
          <a:xfrm>
            <a:off x="2209800" y="2438400"/>
            <a:ext cx="2590800" cy="335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a:extLst>
              <a:ext uri="{FF2B5EF4-FFF2-40B4-BE49-F238E27FC236}">
                <a16:creationId xmlns:a16="http://schemas.microsoft.com/office/drawing/2014/main" id="{24ED2ED6-26D8-9523-0B6C-846B35A22DD8}"/>
              </a:ext>
            </a:extLst>
          </p:cNvPr>
          <p:cNvSpPr/>
          <p:nvPr/>
        </p:nvSpPr>
        <p:spPr>
          <a:xfrm>
            <a:off x="6324600" y="2209800"/>
            <a:ext cx="35814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5090032E-378A-3594-EA41-1FCD4A07B67C}"/>
              </a:ext>
            </a:extLst>
          </p:cNvPr>
          <p:cNvSpPr/>
          <p:nvPr/>
        </p:nvSpPr>
        <p:spPr>
          <a:xfrm>
            <a:off x="6324600" y="3581400"/>
            <a:ext cx="3581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C61C2036-B6C2-2F69-FDDA-9F6542C89CD8}"/>
              </a:ext>
            </a:extLst>
          </p:cNvPr>
          <p:cNvSpPr/>
          <p:nvPr/>
        </p:nvSpPr>
        <p:spPr>
          <a:xfrm>
            <a:off x="6324600" y="5029200"/>
            <a:ext cx="35814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65" name="TextBox 10">
            <a:extLst>
              <a:ext uri="{FF2B5EF4-FFF2-40B4-BE49-F238E27FC236}">
                <a16:creationId xmlns:a16="http://schemas.microsoft.com/office/drawing/2014/main" id="{71BE4317-D4FC-1D63-5486-6ADFD2835767}"/>
              </a:ext>
            </a:extLst>
          </p:cNvPr>
          <p:cNvSpPr txBox="1">
            <a:spLocks noChangeArrowheads="1"/>
          </p:cNvSpPr>
          <p:nvPr/>
        </p:nvSpPr>
        <p:spPr bwMode="auto">
          <a:xfrm>
            <a:off x="2667000" y="3657601"/>
            <a:ext cx="2209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latin typeface="Times New Roman" panose="02020603050405020304" pitchFamily="18" charset="0"/>
                <a:cs typeface="Times New Roman" panose="02020603050405020304" pitchFamily="18" charset="0"/>
              </a:rPr>
              <a:t>main ( )</a:t>
            </a:r>
          </a:p>
        </p:txBody>
      </p:sp>
      <p:sp>
        <p:nvSpPr>
          <p:cNvPr id="19466" name="TextBox 11">
            <a:extLst>
              <a:ext uri="{FF2B5EF4-FFF2-40B4-BE49-F238E27FC236}">
                <a16:creationId xmlns:a16="http://schemas.microsoft.com/office/drawing/2014/main" id="{9B8892D1-7A7E-F20F-6666-E6C341060E1D}"/>
              </a:ext>
            </a:extLst>
          </p:cNvPr>
          <p:cNvSpPr txBox="1">
            <a:spLocks noChangeArrowheads="1"/>
          </p:cNvSpPr>
          <p:nvPr/>
        </p:nvSpPr>
        <p:spPr bwMode="auto">
          <a:xfrm>
            <a:off x="7086601" y="2286000"/>
            <a:ext cx="215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Times New Roman" panose="02020603050405020304" pitchFamily="18" charset="0"/>
                <a:cs typeface="Times New Roman" panose="02020603050405020304" pitchFamily="18" charset="0"/>
              </a:rPr>
              <a:t>Procedure 1</a:t>
            </a:r>
          </a:p>
        </p:txBody>
      </p:sp>
      <p:sp>
        <p:nvSpPr>
          <p:cNvPr id="19467" name="TextBox 12">
            <a:extLst>
              <a:ext uri="{FF2B5EF4-FFF2-40B4-BE49-F238E27FC236}">
                <a16:creationId xmlns:a16="http://schemas.microsoft.com/office/drawing/2014/main" id="{83207CD1-344B-3C44-2BFC-D83E67B1EC42}"/>
              </a:ext>
            </a:extLst>
          </p:cNvPr>
          <p:cNvSpPr txBox="1">
            <a:spLocks noChangeArrowheads="1"/>
          </p:cNvSpPr>
          <p:nvPr/>
        </p:nvSpPr>
        <p:spPr bwMode="auto">
          <a:xfrm>
            <a:off x="7162801" y="3733801"/>
            <a:ext cx="21558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Times New Roman" panose="02020603050405020304" pitchFamily="18" charset="0"/>
                <a:cs typeface="Times New Roman" panose="02020603050405020304" pitchFamily="18" charset="0"/>
              </a:rPr>
              <a:t>Procedure 2</a:t>
            </a:r>
          </a:p>
          <a:p>
            <a:pPr eaLnBrk="1" hangingPunct="1"/>
            <a:endParaRPr lang="en-US" altLang="en-US" sz="3200"/>
          </a:p>
        </p:txBody>
      </p:sp>
      <p:sp>
        <p:nvSpPr>
          <p:cNvPr id="19468" name="Rectangle 15">
            <a:extLst>
              <a:ext uri="{FF2B5EF4-FFF2-40B4-BE49-F238E27FC236}">
                <a16:creationId xmlns:a16="http://schemas.microsoft.com/office/drawing/2014/main" id="{8530D685-A031-E90F-E29E-7596B74AC441}"/>
              </a:ext>
            </a:extLst>
          </p:cNvPr>
          <p:cNvSpPr>
            <a:spLocks noChangeArrowheads="1"/>
          </p:cNvSpPr>
          <p:nvPr/>
        </p:nvSpPr>
        <p:spPr bwMode="auto">
          <a:xfrm>
            <a:off x="7086601" y="5029200"/>
            <a:ext cx="215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Times New Roman" panose="02020603050405020304" pitchFamily="18" charset="0"/>
                <a:cs typeface="Times New Roman" panose="02020603050405020304" pitchFamily="18" charset="0"/>
              </a:rPr>
              <a:t>Procedure 3</a:t>
            </a:r>
          </a:p>
        </p:txBody>
      </p:sp>
      <p:cxnSp>
        <p:nvCxnSpPr>
          <p:cNvPr id="18" name="Straight Connector 17">
            <a:extLst>
              <a:ext uri="{FF2B5EF4-FFF2-40B4-BE49-F238E27FC236}">
                <a16:creationId xmlns:a16="http://schemas.microsoft.com/office/drawing/2014/main" id="{FD75F806-2E66-6E4A-EAA7-4B0529CF34F8}"/>
              </a:ext>
            </a:extLst>
          </p:cNvPr>
          <p:cNvCxnSpPr>
            <a:endCxn id="8" idx="1"/>
          </p:cNvCxnSpPr>
          <p:nvPr/>
        </p:nvCxnSpPr>
        <p:spPr>
          <a:xfrm rot="5400000" flipH="1" flipV="1">
            <a:off x="4800600" y="2590800"/>
            <a:ext cx="152400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F98328-7425-845B-2650-BAB610917697}"/>
              </a:ext>
            </a:extLst>
          </p:cNvPr>
          <p:cNvCxnSpPr/>
          <p:nvPr/>
        </p:nvCxnSpPr>
        <p:spPr>
          <a:xfrm flipV="1">
            <a:off x="4800600" y="4038600"/>
            <a:ext cx="1524000" cy="11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44D80C-CC63-F81A-4268-F416CD680C73}"/>
              </a:ext>
            </a:extLst>
          </p:cNvPr>
          <p:cNvCxnSpPr>
            <a:endCxn id="10" idx="1"/>
          </p:cNvCxnSpPr>
          <p:nvPr/>
        </p:nvCxnSpPr>
        <p:spPr>
          <a:xfrm>
            <a:off x="4800600" y="4191000"/>
            <a:ext cx="1524000" cy="1219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DC51ED-0DDB-9E93-5F62-28CB713945BB}"/>
              </a:ext>
            </a:extLst>
          </p:cNvPr>
          <p:cNvSpPr txBox="1"/>
          <p:nvPr/>
        </p:nvSpPr>
        <p:spPr>
          <a:xfrm>
            <a:off x="467832" y="788788"/>
            <a:ext cx="6103088" cy="2258567"/>
          </a:xfrm>
          <a:prstGeom prst="rect">
            <a:avLst/>
          </a:prstGeom>
          <a:noFill/>
        </p:spPr>
        <p:txBody>
          <a:bodyPr wrap="square">
            <a:spAutoFit/>
          </a:bodyPr>
          <a:lstStyle/>
          <a:p>
            <a:pPr marL="0" indent="0">
              <a:lnSpc>
                <a:spcPct val="150000"/>
              </a:lnSpc>
              <a:buNone/>
            </a:pPr>
            <a:r>
              <a:rPr lang="en-IN" sz="2400" b="1" i="1" dirty="0">
                <a:solidFill>
                  <a:srgbClr val="0070C0"/>
                </a:solidFill>
                <a:latin typeface="Times New Roman" panose="02020603050405020304" pitchFamily="18" charset="0"/>
                <a:cs typeface="Times New Roman" panose="02020603050405020304" pitchFamily="18" charset="0"/>
              </a:rPr>
              <a:t>Simple if statement:</a:t>
            </a:r>
          </a:p>
          <a:p>
            <a:pPr marL="0" indent="0">
              <a:lnSpc>
                <a:spcPct val="150000"/>
              </a:lnSpc>
              <a:buNone/>
            </a:pPr>
            <a:r>
              <a:rPr lang="en-IN" sz="1800" b="1" dirty="0">
                <a:latin typeface="Times New Roman" panose="02020603050405020304" pitchFamily="18" charset="0"/>
                <a:cs typeface="Times New Roman" panose="02020603050405020304" pitchFamily="18" charset="0"/>
              </a:rPr>
              <a:t>if</a:t>
            </a:r>
            <a:r>
              <a:rPr lang="en-IN" sz="1800" dirty="0">
                <a:latin typeface="Times New Roman" panose="02020603050405020304" pitchFamily="18" charset="0"/>
                <a:cs typeface="Times New Roman" panose="02020603050405020304" pitchFamily="18" charset="0"/>
              </a:rPr>
              <a:t>(condition) </a:t>
            </a:r>
          </a:p>
          <a:p>
            <a:pPr marL="0" indent="0">
              <a:lnSpc>
                <a:spcPct val="150000"/>
              </a:lnSpc>
              <a:buNone/>
            </a:pPr>
            <a:r>
              <a:rPr lang="en-IN" sz="1800" dirty="0">
                <a:latin typeface="Times New Roman" panose="02020603050405020304" pitchFamily="18" charset="0"/>
                <a:cs typeface="Times New Roman" panose="02020603050405020304" pitchFamily="18" charset="0"/>
              </a:rPr>
              <a:t>{    </a:t>
            </a:r>
          </a:p>
          <a:p>
            <a:pPr marL="0" indent="0">
              <a:lnSpc>
                <a:spcPct val="150000"/>
              </a:lnSpc>
              <a:buNone/>
            </a:pPr>
            <a:r>
              <a:rPr lang="en-IN" sz="1800" dirty="0">
                <a:latin typeface="Times New Roman" panose="02020603050405020304" pitchFamily="18" charset="0"/>
                <a:cs typeface="Times New Roman" panose="02020603050405020304" pitchFamily="18" charset="0"/>
              </a:rPr>
              <a:t>     statement 1; //executes when condition is true   </a:t>
            </a:r>
          </a:p>
          <a:p>
            <a:pPr marL="0" indent="0">
              <a:lnSpc>
                <a:spcPct val="150000"/>
              </a:lnSpc>
              <a:buNone/>
            </a:pPr>
            <a:r>
              <a:rPr lang="en-IN" sz="1800"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A693F5FC-8AF1-ADC7-BA4C-16E5A71A0DF6}"/>
              </a:ext>
            </a:extLst>
          </p:cNvPr>
          <p:cNvSpPr txBox="1"/>
          <p:nvPr/>
        </p:nvSpPr>
        <p:spPr>
          <a:xfrm>
            <a:off x="5621080" y="609185"/>
            <a:ext cx="6103088" cy="5859553"/>
          </a:xfrm>
          <a:prstGeom prst="rect">
            <a:avLst/>
          </a:prstGeom>
          <a:noFill/>
        </p:spPr>
        <p:txBody>
          <a:bodyPr wrap="square">
            <a:spAutoFit/>
          </a:bodyPr>
          <a:lstStyle/>
          <a:p>
            <a:pPr marL="0" indent="0">
              <a:lnSpc>
                <a:spcPct val="150000"/>
              </a:lnSpc>
              <a:buNone/>
            </a:pPr>
            <a:r>
              <a:rPr lang="en-IN" sz="1800" b="1" i="1" dirty="0">
                <a:solidFill>
                  <a:srgbClr val="0070C0"/>
                </a:solidFill>
                <a:latin typeface="Times New Roman" panose="02020603050405020304" pitchFamily="18" charset="0"/>
                <a:cs typeface="Times New Roman" panose="02020603050405020304" pitchFamily="18" charset="0"/>
              </a:rPr>
              <a:t>Example:</a:t>
            </a:r>
          </a:p>
          <a:p>
            <a:pPr marL="0" indent="0">
              <a:lnSpc>
                <a:spcPct val="150000"/>
              </a:lnSpc>
              <a:buNone/>
            </a:pPr>
            <a:r>
              <a:rPr lang="en-IN" sz="1800" b="1" dirty="0">
                <a:latin typeface="Times New Roman" panose="02020603050405020304" pitchFamily="18" charset="0"/>
                <a:cs typeface="Times New Roman" panose="02020603050405020304" pitchFamily="18" charset="0"/>
              </a:rPr>
              <a:t>public</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class</a:t>
            </a:r>
            <a:r>
              <a:rPr lang="en-IN" sz="1800" dirty="0">
                <a:latin typeface="Times New Roman" panose="02020603050405020304" pitchFamily="18" charset="0"/>
                <a:cs typeface="Times New Roman" panose="02020603050405020304" pitchFamily="18" charset="0"/>
              </a:rPr>
              <a:t> Student </a:t>
            </a:r>
          </a:p>
          <a:p>
            <a:pPr marL="0" indent="0">
              <a:lnSpc>
                <a:spcPct val="150000"/>
              </a:lnSpc>
              <a:buNone/>
            </a:pPr>
            <a:r>
              <a:rPr lang="en-IN" sz="1800" dirty="0">
                <a:latin typeface="Times New Roman" panose="02020603050405020304" pitchFamily="18" charset="0"/>
                <a:cs typeface="Times New Roman" panose="02020603050405020304" pitchFamily="18" charset="0"/>
              </a:rPr>
              <a:t>      {    </a:t>
            </a:r>
          </a:p>
          <a:p>
            <a:pPr marL="0" indent="0">
              <a:lnSpc>
                <a:spcPct val="150000"/>
              </a:lnSpc>
              <a:buNone/>
            </a:pPr>
            <a:r>
              <a:rPr lang="en-IN" sz="1800" b="1" dirty="0">
                <a:latin typeface="Times New Roman" panose="02020603050405020304" pitchFamily="18" charset="0"/>
                <a:cs typeface="Times New Roman" panose="02020603050405020304" pitchFamily="18" charset="0"/>
              </a:rPr>
              <a:t>    public</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static</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void</a:t>
            </a:r>
            <a:r>
              <a:rPr lang="en-IN" sz="1800" dirty="0">
                <a:latin typeface="Times New Roman" panose="02020603050405020304" pitchFamily="18" charset="0"/>
                <a:cs typeface="Times New Roman" panose="02020603050405020304" pitchFamily="18" charset="0"/>
              </a:rPr>
              <a:t> main(String[] args) </a:t>
            </a:r>
          </a:p>
          <a:p>
            <a:pPr marL="0" indent="0">
              <a:lnSpc>
                <a:spcPct val="150000"/>
              </a:lnSpc>
              <a:buNone/>
            </a:pPr>
            <a:r>
              <a:rPr lang="en-IN" sz="1800" dirty="0">
                <a:latin typeface="Times New Roman" panose="02020603050405020304" pitchFamily="18" charset="0"/>
                <a:cs typeface="Times New Roman" panose="02020603050405020304" pitchFamily="18" charset="0"/>
              </a:rPr>
              <a:t>      {    </a:t>
            </a:r>
          </a:p>
          <a:p>
            <a:pPr marL="0" indent="0">
              <a:lnSpc>
                <a:spcPct val="150000"/>
              </a:lnSpc>
              <a:buNone/>
            </a:pPr>
            <a:r>
              <a:rPr lang="en-IN" sz="1800" b="1" dirty="0">
                <a:latin typeface="Times New Roman" panose="02020603050405020304" pitchFamily="18" charset="0"/>
                <a:cs typeface="Times New Roman" panose="02020603050405020304" pitchFamily="18" charset="0"/>
              </a:rPr>
              <a:t>       int</a:t>
            </a:r>
            <a:r>
              <a:rPr lang="en-IN" sz="1800" dirty="0">
                <a:latin typeface="Times New Roman" panose="02020603050405020304" pitchFamily="18" charset="0"/>
                <a:cs typeface="Times New Roman" panose="02020603050405020304" pitchFamily="18" charset="0"/>
              </a:rPr>
              <a:t> x = 10;    </a:t>
            </a:r>
          </a:p>
          <a:p>
            <a:pPr marL="0" indent="0">
              <a:lnSpc>
                <a:spcPct val="150000"/>
              </a:lnSpc>
              <a:buNone/>
            </a:pPr>
            <a:r>
              <a:rPr lang="en-IN" sz="1800" b="1" dirty="0">
                <a:latin typeface="Times New Roman" panose="02020603050405020304" pitchFamily="18" charset="0"/>
                <a:cs typeface="Times New Roman" panose="02020603050405020304" pitchFamily="18" charset="0"/>
              </a:rPr>
              <a:t>       int</a:t>
            </a:r>
            <a:r>
              <a:rPr lang="en-IN" sz="1800" dirty="0">
                <a:latin typeface="Times New Roman" panose="02020603050405020304" pitchFamily="18" charset="0"/>
                <a:cs typeface="Times New Roman" panose="02020603050405020304" pitchFamily="18" charset="0"/>
              </a:rPr>
              <a:t> y = 12;    </a:t>
            </a:r>
          </a:p>
          <a:p>
            <a:pPr marL="0" indent="0">
              <a:lnSpc>
                <a:spcPct val="150000"/>
              </a:lnSpc>
              <a:buNone/>
            </a:pPr>
            <a:r>
              <a:rPr lang="en-IN" sz="1800" b="1" dirty="0">
                <a:latin typeface="Times New Roman" panose="02020603050405020304" pitchFamily="18" charset="0"/>
                <a:cs typeface="Times New Roman" panose="02020603050405020304" pitchFamily="18" charset="0"/>
              </a:rPr>
              <a:t>           if</a:t>
            </a: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x+y</a:t>
            </a:r>
            <a:r>
              <a:rPr lang="en-IN" sz="1800" dirty="0">
                <a:latin typeface="Times New Roman" panose="02020603050405020304" pitchFamily="18" charset="0"/>
                <a:cs typeface="Times New Roman" panose="02020603050405020304" pitchFamily="18" charset="0"/>
              </a:rPr>
              <a:t> &gt; 20) </a:t>
            </a:r>
          </a:p>
          <a:p>
            <a:pPr marL="0" indent="0">
              <a:lnSpc>
                <a:spcPct val="150000"/>
              </a:lnSpc>
              <a:buNone/>
            </a:pPr>
            <a:r>
              <a:rPr lang="en-IN" sz="1800" dirty="0">
                <a:latin typeface="Times New Roman" panose="02020603050405020304" pitchFamily="18" charset="0"/>
                <a:cs typeface="Times New Roman" panose="02020603050405020304" pitchFamily="18" charset="0"/>
              </a:rPr>
              <a:t>              {    </a:t>
            </a:r>
          </a:p>
          <a:p>
            <a:pPr marL="0" indent="0">
              <a:lnSpc>
                <a:spcPct val="150000"/>
              </a:lnSpc>
              <a:buNone/>
            </a:pP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System.out.println</a:t>
            </a:r>
            <a:r>
              <a:rPr lang="en-IN" sz="1800" dirty="0">
                <a:latin typeface="Times New Roman" panose="02020603050405020304" pitchFamily="18" charset="0"/>
                <a:cs typeface="Times New Roman" panose="02020603050405020304" pitchFamily="18" charset="0"/>
              </a:rPr>
              <a:t>("x + y is greater than 20");    </a:t>
            </a:r>
          </a:p>
          <a:p>
            <a:pPr marL="0" indent="0">
              <a:lnSpc>
                <a:spcPct val="150000"/>
              </a:lnSpc>
              <a:buNone/>
            </a:pPr>
            <a:r>
              <a:rPr lang="en-IN" sz="1800" dirty="0">
                <a:latin typeface="Times New Roman" panose="02020603050405020304" pitchFamily="18" charset="0"/>
                <a:cs typeface="Times New Roman" panose="02020603050405020304" pitchFamily="18" charset="0"/>
              </a:rPr>
              <a:t>              }  </a:t>
            </a:r>
          </a:p>
          <a:p>
            <a:pPr marL="0" indent="0">
              <a:lnSpc>
                <a:spcPct val="150000"/>
              </a:lnSpc>
              <a:buNone/>
            </a:pP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System.out.println</a:t>
            </a:r>
            <a:r>
              <a:rPr lang="en-IN" sz="1800" dirty="0">
                <a:latin typeface="Times New Roman" panose="02020603050405020304" pitchFamily="18" charset="0"/>
                <a:cs typeface="Times New Roman" panose="02020603050405020304" pitchFamily="18" charset="0"/>
              </a:rPr>
              <a:t>(“Hello All");    </a:t>
            </a:r>
          </a:p>
          <a:p>
            <a:pPr marL="0" indent="0">
              <a:lnSpc>
                <a:spcPct val="150000"/>
              </a:lnSpc>
              <a:buNone/>
            </a:pPr>
            <a:r>
              <a:rPr lang="en-IN" sz="1800" dirty="0">
                <a:latin typeface="Times New Roman" panose="02020603050405020304" pitchFamily="18" charset="0"/>
                <a:cs typeface="Times New Roman" panose="02020603050405020304" pitchFamily="18" charset="0"/>
              </a:rPr>
              <a:t>       }      </a:t>
            </a:r>
          </a:p>
          <a:p>
            <a:pPr marL="0" indent="0">
              <a:lnSpc>
                <a:spcPct val="150000"/>
              </a:lnSpc>
              <a:buNone/>
            </a:pPr>
            <a:r>
              <a:rPr lang="en-IN" sz="1800" dirty="0">
                <a:latin typeface="Times New Roman" panose="02020603050405020304" pitchFamily="18" charset="0"/>
                <a:cs typeface="Times New Roman" panose="02020603050405020304" pitchFamily="18" charset="0"/>
              </a:rPr>
              <a:t>}     </a:t>
            </a:r>
          </a:p>
        </p:txBody>
      </p:sp>
      <p:pic>
        <p:nvPicPr>
          <p:cNvPr id="1026" name="Picture 2" descr="Java if statement with Examples - GeeksforGeeks">
            <a:extLst>
              <a:ext uri="{FF2B5EF4-FFF2-40B4-BE49-F238E27FC236}">
                <a16:creationId xmlns:a16="http://schemas.microsoft.com/office/drawing/2014/main" id="{39B95DD8-D8D7-A4DE-F8E8-B65917E34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375" y="3047355"/>
            <a:ext cx="2798245" cy="315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83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74158" y="892470"/>
            <a:ext cx="11025963" cy="4508870"/>
          </a:xfrm>
        </p:spPr>
        <p:txBody>
          <a:bodyPr>
            <a:normAutofit fontScale="77500" lnSpcReduction="20000"/>
          </a:bodyPr>
          <a:lstStyle/>
          <a:p>
            <a:pPr marL="0" indent="0">
              <a:buNone/>
            </a:pPr>
            <a:r>
              <a:rPr lang="en-IN" b="1" i="1" dirty="0">
                <a:solidFill>
                  <a:srgbClr val="0070C0"/>
                </a:solidFill>
                <a:latin typeface="Times New Roman" panose="02020603050405020304" pitchFamily="18" charset="0"/>
                <a:cs typeface="Times New Roman" panose="02020603050405020304" pitchFamily="18" charset="0"/>
              </a:rPr>
              <a:t>if-else statement:</a:t>
            </a:r>
          </a:p>
          <a:p>
            <a:pPr>
              <a:lnSpc>
                <a:spcPct val="160000"/>
              </a:lnSpc>
            </a:pPr>
            <a:r>
              <a:rPr lang="en-IN" sz="2600" b="0" i="0" dirty="0">
                <a:effectLst/>
                <a:latin typeface="Times New Roman" panose="02020603050405020304" pitchFamily="18" charset="0"/>
                <a:cs typeface="Times New Roman" panose="02020603050405020304" pitchFamily="18" charset="0"/>
              </a:rPr>
              <a:t>It allows you to execute a block of code based on a condition. If the condition is true, the code inside the "if" block is executed; otherwise, the code inside the "else" block (optional) is executed.</a:t>
            </a:r>
            <a:endParaRPr lang="en-IN" sz="2600" b="1" i="1" dirty="0">
              <a:latin typeface="Times New Roman" panose="02020603050405020304" pitchFamily="18" charset="0"/>
              <a:cs typeface="Times New Roman" panose="02020603050405020304" pitchFamily="18" charset="0"/>
            </a:endParaRPr>
          </a:p>
          <a:p>
            <a:pPr marL="0" indent="0">
              <a:buNone/>
            </a:pPr>
            <a:r>
              <a:rPr lang="en-IN" sz="2600" b="1" i="1" dirty="0">
                <a:solidFill>
                  <a:srgbClr val="0070C0"/>
                </a:solidFill>
                <a:latin typeface="Times New Roman" panose="02020603050405020304" pitchFamily="18" charset="0"/>
                <a:cs typeface="Times New Roman" panose="02020603050405020304" pitchFamily="18" charset="0"/>
              </a:rPr>
              <a:t>Syntax:</a:t>
            </a:r>
          </a:p>
          <a:p>
            <a:pPr marL="0" indent="0">
              <a:buNone/>
            </a:pPr>
            <a:r>
              <a:rPr lang="en-IN" sz="2600" b="1" dirty="0">
                <a:latin typeface="Times New Roman" panose="02020603050405020304" pitchFamily="18" charset="0"/>
                <a:cs typeface="Times New Roman" panose="02020603050405020304" pitchFamily="18" charset="0"/>
              </a:rPr>
              <a:t>if</a:t>
            </a:r>
            <a:r>
              <a:rPr lang="en-IN" sz="2600" dirty="0">
                <a:latin typeface="Times New Roman" panose="02020603050405020304" pitchFamily="18" charset="0"/>
                <a:cs typeface="Times New Roman" panose="02020603050405020304" pitchFamily="18" charset="0"/>
              </a:rPr>
              <a:t>(condition)</a:t>
            </a:r>
          </a:p>
          <a:p>
            <a:pPr marL="0" indent="0">
              <a:buNone/>
            </a:pPr>
            <a:r>
              <a:rPr lang="en-IN" sz="2600" dirty="0">
                <a:latin typeface="Times New Roman" panose="02020603050405020304" pitchFamily="18" charset="0"/>
                <a:cs typeface="Times New Roman" panose="02020603050405020304" pitchFamily="18" charset="0"/>
              </a:rPr>
              <a:t> {    </a:t>
            </a:r>
          </a:p>
          <a:p>
            <a:pPr marL="0" indent="0">
              <a:buNone/>
            </a:pPr>
            <a:r>
              <a:rPr lang="en-IN" sz="2600" dirty="0">
                <a:latin typeface="Times New Roman" panose="02020603050405020304" pitchFamily="18" charset="0"/>
                <a:cs typeface="Times New Roman" panose="02020603050405020304" pitchFamily="18" charset="0"/>
              </a:rPr>
              <a:t>   statement 1; //executes when condition is true   </a:t>
            </a:r>
          </a:p>
          <a:p>
            <a:pPr marL="0" indent="0">
              <a:buNone/>
            </a:pPr>
            <a:r>
              <a:rPr lang="en-IN" sz="2600" dirty="0">
                <a:latin typeface="Times New Roman" panose="02020603050405020304" pitchFamily="18" charset="0"/>
                <a:cs typeface="Times New Roman" panose="02020603050405020304" pitchFamily="18" charset="0"/>
              </a:rPr>
              <a:t>}  </a:t>
            </a:r>
          </a:p>
          <a:p>
            <a:pPr marL="0" indent="0">
              <a:buNone/>
            </a:pPr>
            <a:r>
              <a:rPr lang="en-IN" sz="2600" b="1" dirty="0">
                <a:latin typeface="Times New Roman" panose="02020603050405020304" pitchFamily="18" charset="0"/>
                <a:cs typeface="Times New Roman" panose="02020603050405020304" pitchFamily="18" charset="0"/>
              </a:rPr>
              <a:t>else</a:t>
            </a:r>
          </a:p>
          <a:p>
            <a:pPr marL="0" indent="0">
              <a:buNone/>
            </a:pPr>
            <a:r>
              <a:rPr lang="en-IN" sz="2600" dirty="0">
                <a:latin typeface="Times New Roman" panose="02020603050405020304" pitchFamily="18" charset="0"/>
                <a:cs typeface="Times New Roman" panose="02020603050405020304" pitchFamily="18" charset="0"/>
              </a:rPr>
              <a:t>{  </a:t>
            </a:r>
          </a:p>
          <a:p>
            <a:pPr marL="0" indent="0">
              <a:buNone/>
            </a:pPr>
            <a:r>
              <a:rPr lang="en-IN" sz="2600" dirty="0">
                <a:latin typeface="Times New Roman" panose="02020603050405020304" pitchFamily="18" charset="0"/>
                <a:cs typeface="Times New Roman" panose="02020603050405020304" pitchFamily="18" charset="0"/>
              </a:rPr>
              <a:t>    statement 2; //executes when condition is false   </a:t>
            </a:r>
          </a:p>
          <a:p>
            <a:pPr marL="0" indent="0">
              <a:buNone/>
            </a:pPr>
            <a:r>
              <a:rPr lang="en-IN" sz="2600" dirty="0">
                <a:latin typeface="Times New Roman" panose="02020603050405020304" pitchFamily="18" charset="0"/>
                <a:cs typeface="Times New Roman" panose="02020603050405020304" pitchFamily="18" charset="0"/>
              </a:rPr>
              <a:t>}  </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2" name="Picture 2" descr="If else in Java | Nested if else, Program - Scientech Easy">
            <a:extLst>
              <a:ext uri="{FF2B5EF4-FFF2-40B4-BE49-F238E27FC236}">
                <a16:creationId xmlns:a16="http://schemas.microsoft.com/office/drawing/2014/main" id="{D77A5000-6EDB-2311-349A-FF021583F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2286" y="2169042"/>
            <a:ext cx="5852527" cy="389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5688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76400" y="276225"/>
            <a:ext cx="6702056" cy="5803900"/>
          </a:xfrm>
        </p:spPr>
        <p:txBody>
          <a:bodyPr>
            <a:noAutofit/>
          </a:bodyPr>
          <a:lstStyle/>
          <a:p>
            <a:pPr marL="0" indent="0">
              <a:lnSpc>
                <a:spcPct val="100000"/>
              </a:lnSpc>
              <a:buNone/>
            </a:pPr>
            <a:r>
              <a:rPr lang="en-IN" sz="2400" b="1" i="1" dirty="0">
                <a:solidFill>
                  <a:srgbClr val="0070C0"/>
                </a:solidFill>
                <a:latin typeface="Times New Roman" panose="02020603050405020304" pitchFamily="18" charset="0"/>
                <a:cs typeface="Times New Roman" panose="02020603050405020304" pitchFamily="18" charset="0"/>
              </a:rPr>
              <a:t>Example:</a:t>
            </a:r>
          </a:p>
          <a:p>
            <a:pPr marL="0" indent="0">
              <a:lnSpc>
                <a:spcPct val="10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Student {  </a:t>
            </a:r>
          </a:p>
          <a:p>
            <a:pPr marL="0" indent="0">
              <a:lnSpc>
                <a:spcPct val="100000"/>
              </a:lnSpc>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args) {  </a:t>
            </a:r>
          </a:p>
          <a:p>
            <a:pPr marL="0" indent="0">
              <a:lnSpc>
                <a:spcPct val="100000"/>
              </a:lnSpc>
              <a:buNone/>
            </a:pP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x = 10;  </a:t>
            </a:r>
          </a:p>
          <a:p>
            <a:pPr marL="0" indent="0">
              <a:lnSpc>
                <a:spcPct val="100000"/>
              </a:lnSpc>
              <a:buNone/>
            </a:pP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y = 12;  </a:t>
            </a:r>
          </a:p>
          <a:p>
            <a:pPr marL="0" indent="0">
              <a:lnSpc>
                <a:spcPct val="100000"/>
              </a:lnSpc>
              <a:buNone/>
            </a:pPr>
            <a:r>
              <a:rPr lang="en-IN" sz="2000" b="1" dirty="0">
                <a:latin typeface="Times New Roman" panose="02020603050405020304" pitchFamily="18" charset="0"/>
                <a:cs typeface="Times New Roman" panose="02020603050405020304" pitchFamily="18" charset="0"/>
              </a:rPr>
              <a:t>   if</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x+y</a:t>
            </a:r>
            <a:r>
              <a:rPr lang="en-IN" sz="2000" dirty="0">
                <a:latin typeface="Times New Roman" panose="02020603050405020304" pitchFamily="18" charset="0"/>
                <a:cs typeface="Times New Roman" panose="02020603050405020304" pitchFamily="18" charset="0"/>
              </a:rPr>
              <a:t> &lt; 10) </a:t>
            </a:r>
          </a:p>
          <a:p>
            <a:pPr marL="0" indent="0">
              <a:lnSpc>
                <a:spcPct val="100000"/>
              </a:lnSpc>
              <a:buNone/>
            </a:pPr>
            <a:r>
              <a:rPr lang="en-IN" sz="2000" dirty="0">
                <a:latin typeface="Times New Roman" panose="02020603050405020304" pitchFamily="18" charset="0"/>
                <a:cs typeface="Times New Roman" panose="02020603050405020304" pitchFamily="18" charset="0"/>
              </a:rPr>
              <a:t>     {  </a:t>
            </a:r>
          </a:p>
          <a:p>
            <a:pPr marL="0" indent="0">
              <a:lnSpc>
                <a:spcPct val="100000"/>
              </a:lnSpc>
              <a:buNone/>
            </a:pPr>
            <a:r>
              <a:rPr lang="en-IN" sz="2000" dirty="0">
                <a:latin typeface="Times New Roman" panose="02020603050405020304" pitchFamily="18" charset="0"/>
                <a:cs typeface="Times New Roman" panose="02020603050405020304" pitchFamily="18" charset="0"/>
              </a:rPr>
              <a:t>       System.out.println("x + y is less than 10");  </a:t>
            </a:r>
          </a:p>
          <a:p>
            <a:pPr marL="0" indent="0">
              <a:lnSpc>
                <a:spcPct val="100000"/>
              </a:lnSpc>
              <a:buNone/>
            </a:pPr>
            <a:r>
              <a:rPr lang="en-IN" sz="2000" dirty="0">
                <a:latin typeface="Times New Roman" panose="02020603050405020304" pitchFamily="18" charset="0"/>
                <a:cs typeface="Times New Roman" panose="02020603050405020304" pitchFamily="18" charset="0"/>
              </a:rPr>
              <a:t>      }  </a:t>
            </a:r>
          </a:p>
          <a:p>
            <a:pPr marL="0" indent="0">
              <a:lnSpc>
                <a:spcPct val="100000"/>
              </a:lnSpc>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else</a:t>
            </a:r>
            <a:r>
              <a:rPr lang="en-IN" sz="2000" dirty="0">
                <a:latin typeface="Times New Roman" panose="02020603050405020304" pitchFamily="18" charset="0"/>
                <a:cs typeface="Times New Roman" panose="02020603050405020304" pitchFamily="18" charset="0"/>
              </a:rPr>
              <a:t> </a:t>
            </a:r>
          </a:p>
          <a:p>
            <a:pPr marL="0" indent="0">
              <a:lnSpc>
                <a:spcPct val="100000"/>
              </a:lnSpc>
              <a:buNone/>
            </a:pPr>
            <a:r>
              <a:rPr lang="en-IN" sz="2000" dirty="0">
                <a:latin typeface="Times New Roman" panose="02020603050405020304" pitchFamily="18" charset="0"/>
                <a:cs typeface="Times New Roman" panose="02020603050405020304" pitchFamily="18" charset="0"/>
              </a:rPr>
              <a:t>     {  </a:t>
            </a:r>
          </a:p>
          <a:p>
            <a:pPr marL="0" indent="0">
              <a:lnSpc>
                <a:spcPct val="100000"/>
              </a:lnSpc>
              <a:buNone/>
            </a:pPr>
            <a:r>
              <a:rPr lang="en-IN" sz="2000" dirty="0">
                <a:latin typeface="Times New Roman" panose="02020603050405020304" pitchFamily="18" charset="0"/>
                <a:cs typeface="Times New Roman" panose="02020603050405020304" pitchFamily="18" charset="0"/>
              </a:rPr>
              <a:t>      System.out.println("x + y is greater than 20");  </a:t>
            </a:r>
          </a:p>
          <a:p>
            <a:pPr marL="0" indent="0">
              <a:lnSpc>
                <a:spcPct val="100000"/>
              </a:lnSpc>
              <a:buNone/>
            </a:pPr>
            <a:r>
              <a:rPr lang="en-IN" sz="2000" dirty="0">
                <a:latin typeface="Times New Roman" panose="02020603050405020304" pitchFamily="18" charset="0"/>
                <a:cs typeface="Times New Roman" panose="02020603050405020304" pitchFamily="18" charset="0"/>
              </a:rPr>
              <a:t>      }  </a:t>
            </a:r>
          </a:p>
          <a:p>
            <a:pPr marL="0" indent="0">
              <a:lnSpc>
                <a:spcPct val="100000"/>
              </a:lnSpc>
              <a:buNone/>
            </a:pPr>
            <a:r>
              <a:rPr lang="en-IN" sz="2000" dirty="0">
                <a:latin typeface="Times New Roman" panose="02020603050405020304" pitchFamily="18" charset="0"/>
                <a:cs typeface="Times New Roman" panose="02020603050405020304" pitchFamily="18" charset="0"/>
              </a:rPr>
              <a:t>      }  }  </a:t>
            </a:r>
          </a:p>
          <a:p>
            <a:pPr marL="0" indent="0">
              <a:lnSpc>
                <a:spcPct val="10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9509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54911" y="825686"/>
            <a:ext cx="6137275" cy="5383212"/>
          </a:xfrm>
        </p:spPr>
        <p:txBody>
          <a:bodyPr>
            <a:normAutofit/>
          </a:bodyPr>
          <a:lstStyle/>
          <a:p>
            <a:pPr marL="0" indent="0">
              <a:buNone/>
            </a:pPr>
            <a:r>
              <a:rPr lang="en-IN" b="1" i="1" dirty="0">
                <a:solidFill>
                  <a:srgbClr val="0070C0"/>
                </a:solidFill>
                <a:latin typeface="Times New Roman" panose="02020603050405020304" pitchFamily="18" charset="0"/>
                <a:cs typeface="Times New Roman" panose="02020603050405020304" pitchFamily="18" charset="0"/>
              </a:rPr>
              <a:t>if-else-if ladder:</a:t>
            </a:r>
          </a:p>
          <a:p>
            <a:pPr marL="0" indent="0">
              <a:buNone/>
            </a:pPr>
            <a:r>
              <a:rPr lang="en-IN" sz="2000" b="1" dirty="0">
                <a:latin typeface="Times New Roman" panose="02020603050405020304" pitchFamily="18" charset="0"/>
                <a:cs typeface="Times New Roman" panose="02020603050405020304" pitchFamily="18" charset="0"/>
              </a:rPr>
              <a:t>if</a:t>
            </a:r>
            <a:r>
              <a:rPr lang="en-IN" sz="2000" dirty="0">
                <a:latin typeface="Times New Roman" panose="02020603050405020304" pitchFamily="18" charset="0"/>
                <a:cs typeface="Times New Roman" panose="02020603050405020304" pitchFamily="18" charset="0"/>
              </a:rPr>
              <a:t>(condition 1)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statement 1; //executes when condition 1 is true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b="1" dirty="0">
                <a:latin typeface="Times New Roman" panose="02020603050405020304" pitchFamily="18" charset="0"/>
                <a:cs typeface="Times New Roman" panose="02020603050405020304" pitchFamily="18" charset="0"/>
              </a:rPr>
              <a:t>else</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if</a:t>
            </a:r>
            <a:r>
              <a:rPr lang="en-IN" sz="2000" dirty="0">
                <a:latin typeface="Times New Roman" panose="02020603050405020304" pitchFamily="18" charset="0"/>
                <a:cs typeface="Times New Roman" panose="02020603050405020304" pitchFamily="18" charset="0"/>
              </a:rPr>
              <a:t>(condition 2)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statement 2; //executes when condition 2 is true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b="1" dirty="0">
                <a:latin typeface="Times New Roman" panose="02020603050405020304" pitchFamily="18" charset="0"/>
                <a:cs typeface="Times New Roman" panose="02020603050405020304" pitchFamily="18" charset="0"/>
              </a:rPr>
              <a:t>else</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statement 2; //executes when all the conditions are false   </a:t>
            </a:r>
          </a:p>
          <a:p>
            <a:pPr marL="0" indent="0">
              <a:buNone/>
            </a:pPr>
            <a:r>
              <a:rPr lang="en-IN" sz="2000" dirty="0">
                <a:latin typeface="Times New Roman" panose="02020603050405020304" pitchFamily="18" charset="0"/>
                <a:cs typeface="Times New Roman" panose="02020603050405020304" pitchFamily="18" charset="0"/>
              </a:rPr>
              <a:t>  }  </a:t>
            </a:r>
          </a:p>
        </p:txBody>
      </p:sp>
      <p:pic>
        <p:nvPicPr>
          <p:cNvPr id="3074" name="Picture 2" descr="Else If Statement Java - Learn Java and Python for free">
            <a:extLst>
              <a:ext uri="{FF2B5EF4-FFF2-40B4-BE49-F238E27FC236}">
                <a16:creationId xmlns:a16="http://schemas.microsoft.com/office/drawing/2014/main" id="{5CF3716B-929E-14B0-6FEB-2825A120D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109" y="1231550"/>
            <a:ext cx="5021580" cy="439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216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62088" y="98425"/>
            <a:ext cx="4633912" cy="6026150"/>
          </a:xfrm>
        </p:spPr>
        <p:txBody>
          <a:bodyPr>
            <a:noAutofit/>
          </a:bodyPr>
          <a:lstStyle/>
          <a:p>
            <a:pPr marL="0" indent="0">
              <a:buNone/>
            </a:pPr>
            <a:r>
              <a:rPr lang="en-IN" sz="1400" b="1" dirty="0">
                <a:latin typeface="Times New Roman" panose="02020603050405020304" pitchFamily="18" charset="0"/>
                <a:cs typeface="Times New Roman" panose="02020603050405020304" pitchFamily="18" charset="0"/>
              </a:rPr>
              <a:t>public</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class</a:t>
            </a:r>
            <a:r>
              <a:rPr lang="en-IN" sz="1400" dirty="0">
                <a:latin typeface="Times New Roman" panose="02020603050405020304" pitchFamily="18" charset="0"/>
                <a:cs typeface="Times New Roman" panose="02020603050405020304" pitchFamily="18" charset="0"/>
              </a:rPr>
              <a:t> Student </a:t>
            </a:r>
          </a:p>
          <a:p>
            <a:pPr marL="0" indent="0">
              <a:buNone/>
            </a:pPr>
            <a:r>
              <a:rPr lang="en-IN" sz="1400" dirty="0">
                <a:latin typeface="Times New Roman" panose="02020603050405020304" pitchFamily="18" charset="0"/>
                <a:cs typeface="Times New Roman" panose="02020603050405020304" pitchFamily="18" charset="0"/>
              </a:rPr>
              <a:t>{  </a:t>
            </a:r>
          </a:p>
          <a:p>
            <a:pPr marL="0" indent="0">
              <a:buNone/>
            </a:pPr>
            <a:r>
              <a:rPr lang="en-IN" sz="1400" b="1" dirty="0">
                <a:latin typeface="Times New Roman" panose="02020603050405020304" pitchFamily="18" charset="0"/>
                <a:cs typeface="Times New Roman" panose="02020603050405020304" pitchFamily="18" charset="0"/>
              </a:rPr>
              <a:t>public</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static</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void</a:t>
            </a:r>
            <a:r>
              <a:rPr lang="en-IN" sz="1400" dirty="0">
                <a:latin typeface="Times New Roman" panose="02020603050405020304" pitchFamily="18" charset="0"/>
                <a:cs typeface="Times New Roman" panose="02020603050405020304" pitchFamily="18" charset="0"/>
              </a:rPr>
              <a:t> main(String[] args) {  </a:t>
            </a:r>
          </a:p>
          <a:p>
            <a:pPr marL="0" indent="0">
              <a:buNone/>
            </a:pPr>
            <a:r>
              <a:rPr lang="en-IN" sz="1400" dirty="0">
                <a:latin typeface="Times New Roman" panose="02020603050405020304" pitchFamily="18" charset="0"/>
                <a:cs typeface="Times New Roman" panose="02020603050405020304" pitchFamily="18" charset="0"/>
              </a:rPr>
              <a:t>String city = "Delhi";  </a:t>
            </a:r>
          </a:p>
          <a:p>
            <a:pPr marL="0" indent="0">
              <a:buNone/>
            </a:pPr>
            <a:r>
              <a:rPr lang="en-IN" sz="1400" b="1" dirty="0">
                <a:latin typeface="Times New Roman" panose="02020603050405020304" pitchFamily="18" charset="0"/>
                <a:cs typeface="Times New Roman" panose="02020603050405020304" pitchFamily="18" charset="0"/>
              </a:rPr>
              <a:t>if</a:t>
            </a:r>
            <a:r>
              <a:rPr lang="en-IN" sz="1400" dirty="0">
                <a:latin typeface="Times New Roman" panose="02020603050405020304" pitchFamily="18" charset="0"/>
                <a:cs typeface="Times New Roman" panose="02020603050405020304" pitchFamily="18" charset="0"/>
              </a:rPr>
              <a:t>(city == "Meerut") </a:t>
            </a:r>
          </a:p>
          <a:p>
            <a:pPr marL="0" indent="0">
              <a:buNone/>
            </a:pPr>
            <a:r>
              <a:rPr lang="en-IN" sz="1400" dirty="0">
                <a:latin typeface="Times New Roman" panose="02020603050405020304" pitchFamily="18" charset="0"/>
                <a:cs typeface="Times New Roman" panose="02020603050405020304" pitchFamily="18" charset="0"/>
              </a:rPr>
              <a:t>{  </a:t>
            </a:r>
          </a:p>
          <a:p>
            <a:pPr marL="0" indent="0">
              <a:buNone/>
            </a:pPr>
            <a:r>
              <a:rPr lang="en-IN" sz="1400" dirty="0">
                <a:latin typeface="Times New Roman" panose="02020603050405020304" pitchFamily="18" charset="0"/>
                <a:cs typeface="Times New Roman" panose="02020603050405020304" pitchFamily="18" charset="0"/>
              </a:rPr>
              <a:t>System.out.println("city is </a:t>
            </a:r>
            <a:r>
              <a:rPr lang="en-IN" sz="1400" dirty="0" err="1">
                <a:latin typeface="Times New Roman" panose="02020603050405020304" pitchFamily="18" charset="0"/>
                <a:cs typeface="Times New Roman" panose="02020603050405020304" pitchFamily="18" charset="0"/>
              </a:rPr>
              <a:t>meerut</a:t>
            </a:r>
            <a:r>
              <a:rPr lang="en-IN" sz="1400" dirty="0">
                <a:latin typeface="Times New Roman" panose="02020603050405020304" pitchFamily="18" charset="0"/>
                <a:cs typeface="Times New Roman" panose="02020603050405020304" pitchFamily="18" charset="0"/>
              </a:rPr>
              <a:t>");  </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b="1" dirty="0">
                <a:latin typeface="Times New Roman" panose="02020603050405020304" pitchFamily="18" charset="0"/>
                <a:cs typeface="Times New Roman" panose="02020603050405020304" pitchFamily="18" charset="0"/>
              </a:rPr>
              <a:t>else</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if</a:t>
            </a:r>
            <a:r>
              <a:rPr lang="en-IN" sz="1400" dirty="0">
                <a:latin typeface="Times New Roman" panose="02020603050405020304" pitchFamily="18" charset="0"/>
                <a:cs typeface="Times New Roman" panose="02020603050405020304" pitchFamily="18" charset="0"/>
              </a:rPr>
              <a:t> (city == "Noida") </a:t>
            </a:r>
          </a:p>
          <a:p>
            <a:pPr marL="0" indent="0">
              <a:buNone/>
            </a:pPr>
            <a:r>
              <a:rPr lang="en-IN" sz="1400" dirty="0">
                <a:latin typeface="Times New Roman" panose="02020603050405020304" pitchFamily="18" charset="0"/>
                <a:cs typeface="Times New Roman" panose="02020603050405020304" pitchFamily="18" charset="0"/>
              </a:rPr>
              <a:t>{  </a:t>
            </a:r>
          </a:p>
          <a:p>
            <a:pPr marL="0" indent="0">
              <a:buNone/>
            </a:pPr>
            <a:r>
              <a:rPr lang="en-IN" sz="1400" dirty="0">
                <a:latin typeface="Times New Roman" panose="02020603050405020304" pitchFamily="18" charset="0"/>
                <a:cs typeface="Times New Roman" panose="02020603050405020304" pitchFamily="18" charset="0"/>
              </a:rPr>
              <a:t>System.out.println("city is </a:t>
            </a:r>
            <a:r>
              <a:rPr lang="en-IN" sz="1400" dirty="0" err="1">
                <a:latin typeface="Times New Roman" panose="02020603050405020304" pitchFamily="18" charset="0"/>
                <a:cs typeface="Times New Roman" panose="02020603050405020304" pitchFamily="18" charset="0"/>
              </a:rPr>
              <a:t>noida</a:t>
            </a:r>
            <a:r>
              <a:rPr lang="en-IN" sz="1400" dirty="0">
                <a:latin typeface="Times New Roman" panose="02020603050405020304" pitchFamily="18" charset="0"/>
                <a:cs typeface="Times New Roman" panose="02020603050405020304" pitchFamily="18" charset="0"/>
              </a:rPr>
              <a:t>");  </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b="1" dirty="0">
                <a:latin typeface="Times New Roman" panose="02020603050405020304" pitchFamily="18" charset="0"/>
                <a:cs typeface="Times New Roman" panose="02020603050405020304" pitchFamily="18" charset="0"/>
              </a:rPr>
              <a:t>else</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if</a:t>
            </a:r>
            <a:r>
              <a:rPr lang="en-IN" sz="1400" dirty="0">
                <a:latin typeface="Times New Roman" panose="02020603050405020304" pitchFamily="18" charset="0"/>
                <a:cs typeface="Times New Roman" panose="02020603050405020304" pitchFamily="18" charset="0"/>
              </a:rPr>
              <a:t>(city == "Agra")</a:t>
            </a:r>
          </a:p>
          <a:p>
            <a:pPr marL="0" indent="0">
              <a:buNone/>
            </a:pPr>
            <a:r>
              <a:rPr lang="en-IN" sz="1400" dirty="0">
                <a:latin typeface="Times New Roman" panose="02020603050405020304" pitchFamily="18" charset="0"/>
                <a:cs typeface="Times New Roman" panose="02020603050405020304" pitchFamily="18" charset="0"/>
              </a:rPr>
              <a:t> {  </a:t>
            </a:r>
          </a:p>
          <a:p>
            <a:pPr marL="0" indent="0">
              <a:buNone/>
            </a:pPr>
            <a:r>
              <a:rPr lang="en-IN" sz="1400" dirty="0">
                <a:latin typeface="Times New Roman" panose="02020603050405020304" pitchFamily="18" charset="0"/>
                <a:cs typeface="Times New Roman" panose="02020603050405020304" pitchFamily="18" charset="0"/>
              </a:rPr>
              <a:t>System.out.println("city is </a:t>
            </a:r>
            <a:r>
              <a:rPr lang="en-IN" sz="1400" dirty="0" err="1">
                <a:latin typeface="Times New Roman" panose="02020603050405020304" pitchFamily="18" charset="0"/>
                <a:cs typeface="Times New Roman" panose="02020603050405020304" pitchFamily="18" charset="0"/>
              </a:rPr>
              <a:t>agra</a:t>
            </a:r>
            <a:r>
              <a:rPr lang="en-IN" sz="1400" dirty="0">
                <a:latin typeface="Times New Roman" panose="02020603050405020304" pitchFamily="18" charset="0"/>
                <a:cs typeface="Times New Roman" panose="02020603050405020304" pitchFamily="18" charset="0"/>
              </a:rPr>
              <a:t>");  </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b="1" dirty="0">
                <a:latin typeface="Times New Roman" panose="02020603050405020304" pitchFamily="18" charset="0"/>
                <a:cs typeface="Times New Roman" panose="02020603050405020304" pitchFamily="18" charset="0"/>
              </a:rPr>
              <a:t>else</a:t>
            </a:r>
            <a:r>
              <a:rPr lang="en-IN" sz="1400" dirty="0">
                <a:latin typeface="Times New Roman" panose="02020603050405020304" pitchFamily="18" charset="0"/>
                <a:cs typeface="Times New Roman" panose="02020603050405020304" pitchFamily="18" charset="0"/>
              </a:rPr>
              <a:t> </a:t>
            </a:r>
          </a:p>
          <a:p>
            <a:pPr marL="0" indent="0">
              <a:buNone/>
            </a:pPr>
            <a:r>
              <a:rPr lang="en-IN" sz="1400" dirty="0">
                <a:latin typeface="Times New Roman" panose="02020603050405020304" pitchFamily="18" charset="0"/>
                <a:cs typeface="Times New Roman" panose="02020603050405020304" pitchFamily="18" charset="0"/>
              </a:rPr>
              <a:t>{  </a:t>
            </a:r>
          </a:p>
          <a:p>
            <a:pPr marL="0" indent="0">
              <a:buNone/>
            </a:pPr>
            <a:r>
              <a:rPr lang="en-IN" sz="1400" dirty="0" err="1">
                <a:latin typeface="Times New Roman" panose="02020603050405020304" pitchFamily="18" charset="0"/>
                <a:cs typeface="Times New Roman" panose="02020603050405020304" pitchFamily="18" charset="0"/>
              </a:rPr>
              <a:t>System.out.println</a:t>
            </a:r>
            <a:r>
              <a:rPr lang="en-IN" sz="1400" dirty="0">
                <a:latin typeface="Times New Roman" panose="02020603050405020304" pitchFamily="18" charset="0"/>
                <a:cs typeface="Times New Roman" panose="02020603050405020304" pitchFamily="18" charset="0"/>
              </a:rPr>
              <a:t>(city);  </a:t>
            </a:r>
          </a:p>
          <a:p>
            <a:pPr marL="0" indent="0">
              <a:buNone/>
            </a:pPr>
            <a:r>
              <a:rPr lang="en-IN" sz="1400" dirty="0">
                <a:latin typeface="Times New Roman" panose="02020603050405020304" pitchFamily="18" charset="0"/>
                <a:cs typeface="Times New Roman" panose="02020603050405020304" pitchFamily="18" charset="0"/>
              </a:rPr>
              <a:t>}  }  }  </a:t>
            </a:r>
          </a:p>
          <a:p>
            <a:pPr marL="0" indent="0">
              <a:buNone/>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8836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181" y="886047"/>
            <a:ext cx="10515600" cy="5270204"/>
          </a:xfrm>
        </p:spPr>
        <p:txBody>
          <a:bodyPr>
            <a:noAutofit/>
          </a:bodyPr>
          <a:lstStyle/>
          <a:p>
            <a:pPr marL="0" indent="0">
              <a:buNone/>
            </a:pPr>
            <a:r>
              <a:rPr lang="en-IN" sz="2400" b="1" i="1" dirty="0">
                <a:solidFill>
                  <a:srgbClr val="0070C0"/>
                </a:solidFill>
                <a:latin typeface="Times New Roman" panose="02020603050405020304" pitchFamily="18" charset="0"/>
                <a:cs typeface="Times New Roman" panose="02020603050405020304" pitchFamily="18" charset="0"/>
              </a:rPr>
              <a:t>Nested if-statement:</a:t>
            </a:r>
          </a:p>
          <a:p>
            <a:pPr marL="0" indent="0">
              <a:buNone/>
            </a:pPr>
            <a:r>
              <a:rPr lang="en-IN" sz="2000" b="1" dirty="0">
                <a:latin typeface="Times New Roman" panose="02020603050405020304" pitchFamily="18" charset="0"/>
                <a:cs typeface="Times New Roman" panose="02020603050405020304" pitchFamily="18" charset="0"/>
              </a:rPr>
              <a:t>if</a:t>
            </a:r>
            <a:r>
              <a:rPr lang="en-IN" sz="2000" dirty="0">
                <a:latin typeface="Times New Roman" panose="02020603050405020304" pitchFamily="18" charset="0"/>
                <a:cs typeface="Times New Roman" panose="02020603050405020304" pitchFamily="18" charset="0"/>
              </a:rPr>
              <a:t>(condition 1)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statement 1; //executes when condition 1 is true   </a:t>
            </a:r>
          </a:p>
          <a:p>
            <a:pPr marL="0" indent="0">
              <a:buNone/>
            </a:pPr>
            <a:r>
              <a:rPr lang="en-IN" sz="2000" b="1" dirty="0">
                <a:latin typeface="Times New Roman" panose="02020603050405020304" pitchFamily="18" charset="0"/>
                <a:cs typeface="Times New Roman" panose="02020603050405020304" pitchFamily="18" charset="0"/>
              </a:rPr>
              <a:t>      if</a:t>
            </a:r>
            <a:r>
              <a:rPr lang="en-IN" sz="2000" dirty="0">
                <a:latin typeface="Times New Roman" panose="02020603050405020304" pitchFamily="18" charset="0"/>
                <a:cs typeface="Times New Roman" panose="02020603050405020304" pitchFamily="18" charset="0"/>
              </a:rPr>
              <a:t>(condition 2)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statement 2; //executes when condition 2 is true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b="1" dirty="0">
                <a:latin typeface="Times New Roman" panose="02020603050405020304" pitchFamily="18" charset="0"/>
                <a:cs typeface="Times New Roman" panose="02020603050405020304" pitchFamily="18" charset="0"/>
              </a:rPr>
              <a:t>else</a:t>
            </a:r>
          </a:p>
          <a:p>
            <a:pPr marL="0" indent="0">
              <a:buNone/>
            </a:pP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statement 2; //executes when condition 2 is false   </a:t>
            </a:r>
          </a:p>
          <a:p>
            <a:pPr marL="0" indent="0">
              <a:buNone/>
            </a:pP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a:t>
            </a:r>
          </a:p>
        </p:txBody>
      </p:sp>
      <p:pic>
        <p:nvPicPr>
          <p:cNvPr id="4098" name="Picture 2" descr="Nested if Statements in Java | Guide to Nested if Statements in Java">
            <a:extLst>
              <a:ext uri="{FF2B5EF4-FFF2-40B4-BE49-F238E27FC236}">
                <a16:creationId xmlns:a16="http://schemas.microsoft.com/office/drawing/2014/main" id="{881798AB-F32F-2FDB-A990-5C4CA6101B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60" t="26401" r="418" b="5174"/>
          <a:stretch/>
        </p:blipFill>
        <p:spPr bwMode="auto">
          <a:xfrm>
            <a:off x="6496494" y="2721935"/>
            <a:ext cx="5454502" cy="291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9184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1725" y="213618"/>
            <a:ext cx="10515600" cy="6040582"/>
          </a:xfrm>
        </p:spPr>
        <p:txBody>
          <a:bodyPr>
            <a:noAutofit/>
          </a:bodyPr>
          <a:lstStyle/>
          <a:p>
            <a:pPr marL="0" indent="0">
              <a:buNone/>
            </a:pPr>
            <a:r>
              <a:rPr lang="en-IN" sz="2400" b="1" i="1" dirty="0">
                <a:solidFill>
                  <a:srgbClr val="0070C0"/>
                </a:solidFill>
                <a:latin typeface="Times New Roman" panose="02020603050405020304" pitchFamily="18" charset="0"/>
                <a:cs typeface="Times New Roman" panose="02020603050405020304" pitchFamily="18" charset="0"/>
              </a:rPr>
              <a:t>Example:</a:t>
            </a:r>
          </a:p>
          <a:p>
            <a:pPr marL="0" indent="0">
              <a:buNone/>
            </a:pPr>
            <a:r>
              <a:rPr lang="en-IN" sz="1900" dirty="0">
                <a:latin typeface="Times New Roman" panose="02020603050405020304" pitchFamily="18" charset="0"/>
                <a:cs typeface="Times New Roman" panose="02020603050405020304" pitchFamily="18" charset="0"/>
              </a:rPr>
              <a:t>import </a:t>
            </a:r>
            <a:r>
              <a:rPr lang="en-IN" sz="1900" dirty="0" err="1">
                <a:latin typeface="Times New Roman" panose="02020603050405020304" pitchFamily="18" charset="0"/>
                <a:cs typeface="Times New Roman" panose="02020603050405020304" pitchFamily="18" charset="0"/>
              </a:rPr>
              <a:t>java.util</a:t>
            </a:r>
            <a:r>
              <a:rPr lang="en-IN" sz="1900" dirty="0">
                <a:latin typeface="Times New Roman" panose="02020603050405020304" pitchFamily="18" charset="0"/>
                <a:cs typeface="Times New Roman" panose="02020603050405020304" pitchFamily="18" charset="0"/>
              </a:rPr>
              <a:t>.*;</a:t>
            </a:r>
          </a:p>
          <a:p>
            <a:pPr marL="0" indent="0">
              <a:buNone/>
            </a:pPr>
            <a:r>
              <a:rPr lang="en-IN" sz="1900" dirty="0">
                <a:latin typeface="Times New Roman" panose="02020603050405020304" pitchFamily="18" charset="0"/>
                <a:cs typeface="Times New Roman" panose="02020603050405020304" pitchFamily="18" charset="0"/>
              </a:rPr>
              <a:t>import </a:t>
            </a:r>
            <a:r>
              <a:rPr lang="en-IN" sz="1900" dirty="0" err="1">
                <a:latin typeface="Times New Roman" panose="02020603050405020304" pitchFamily="18" charset="0"/>
                <a:cs typeface="Times New Roman" panose="02020603050405020304" pitchFamily="18" charset="0"/>
              </a:rPr>
              <a:t>java.lang</a:t>
            </a:r>
            <a:r>
              <a:rPr lang="en-IN" sz="1900" dirty="0">
                <a:latin typeface="Times New Roman" panose="02020603050405020304" pitchFamily="18" charset="0"/>
                <a:cs typeface="Times New Roman" panose="02020603050405020304" pitchFamily="18" charset="0"/>
              </a:rPr>
              <a:t>.*;</a:t>
            </a:r>
          </a:p>
          <a:p>
            <a:pPr marL="0" indent="0">
              <a:buNone/>
            </a:pPr>
            <a:r>
              <a:rPr lang="en-IN" sz="1900" dirty="0">
                <a:latin typeface="Times New Roman" panose="02020603050405020304" pitchFamily="18" charset="0"/>
                <a:cs typeface="Times New Roman" panose="02020603050405020304" pitchFamily="18" charset="0"/>
              </a:rPr>
              <a:t>import java.io.*;</a:t>
            </a:r>
          </a:p>
          <a:p>
            <a:pPr marL="0" indent="0">
              <a:buNone/>
            </a:pPr>
            <a:r>
              <a:rPr lang="en-IN" sz="1900" dirty="0">
                <a:latin typeface="Times New Roman" panose="02020603050405020304" pitchFamily="18" charset="0"/>
                <a:cs typeface="Times New Roman" panose="02020603050405020304" pitchFamily="18" charset="0"/>
              </a:rPr>
              <a:t>  class GFG</a:t>
            </a:r>
          </a:p>
          <a:p>
            <a:pPr marL="0" indent="0">
              <a:buNone/>
            </a:pPr>
            <a:r>
              <a:rPr lang="en-IN" sz="1900" dirty="0">
                <a:latin typeface="Times New Roman" panose="02020603050405020304" pitchFamily="18" charset="0"/>
                <a:cs typeface="Times New Roman" panose="02020603050405020304" pitchFamily="18" charset="0"/>
              </a:rPr>
              <a:t>{  </a:t>
            </a:r>
          </a:p>
          <a:p>
            <a:pPr marL="0" indent="0">
              <a:buNone/>
            </a:pPr>
            <a:r>
              <a:rPr lang="en-IN" sz="1900" dirty="0">
                <a:latin typeface="Times New Roman" panose="02020603050405020304" pitchFamily="18" charset="0"/>
                <a:cs typeface="Times New Roman" panose="02020603050405020304" pitchFamily="18" charset="0"/>
              </a:rPr>
              <a:t>    public static void main(String args[])</a:t>
            </a:r>
          </a:p>
          <a:p>
            <a:pPr marL="0" indent="0">
              <a:buNone/>
            </a:pPr>
            <a:r>
              <a:rPr lang="en-IN" sz="1900" dirty="0">
                <a:latin typeface="Times New Roman" panose="02020603050405020304" pitchFamily="18" charset="0"/>
                <a:cs typeface="Times New Roman" panose="02020603050405020304" pitchFamily="18" charset="0"/>
              </a:rPr>
              <a:t>    {</a:t>
            </a:r>
          </a:p>
          <a:p>
            <a:pPr marL="0" indent="0">
              <a:buNone/>
            </a:pPr>
            <a:r>
              <a:rPr lang="en-IN" sz="1900" dirty="0">
                <a:latin typeface="Times New Roman" panose="02020603050405020304" pitchFamily="18" charset="0"/>
                <a:cs typeface="Times New Roman" panose="02020603050405020304" pitchFamily="18" charset="0"/>
              </a:rPr>
              <a:t>        </a:t>
            </a:r>
            <a:r>
              <a:rPr lang="en-IN" sz="1900" dirty="0" err="1">
                <a:latin typeface="Times New Roman" panose="02020603050405020304" pitchFamily="18" charset="0"/>
                <a:cs typeface="Times New Roman" panose="02020603050405020304" pitchFamily="18" charset="0"/>
              </a:rPr>
              <a:t>int</a:t>
            </a:r>
            <a:r>
              <a:rPr lang="en-IN" sz="1900" dirty="0">
                <a:latin typeface="Times New Roman" panose="02020603050405020304" pitchFamily="18" charset="0"/>
                <a:cs typeface="Times New Roman" panose="02020603050405020304" pitchFamily="18" charset="0"/>
              </a:rPr>
              <a:t> a=10;</a:t>
            </a:r>
          </a:p>
          <a:p>
            <a:pPr marL="0" indent="0">
              <a:buNone/>
            </a:pPr>
            <a:r>
              <a:rPr lang="en-IN" sz="1900" dirty="0">
                <a:latin typeface="Times New Roman" panose="02020603050405020304" pitchFamily="18" charset="0"/>
                <a:cs typeface="Times New Roman" panose="02020603050405020304" pitchFamily="18" charset="0"/>
              </a:rPr>
              <a:t>          </a:t>
            </a:r>
            <a:r>
              <a:rPr lang="en-IN" sz="1900" dirty="0" err="1">
                <a:latin typeface="Times New Roman" panose="02020603050405020304" pitchFamily="18" charset="0"/>
                <a:cs typeface="Times New Roman" panose="02020603050405020304" pitchFamily="18" charset="0"/>
              </a:rPr>
              <a:t>int</a:t>
            </a:r>
            <a:r>
              <a:rPr lang="en-IN" sz="1900" dirty="0">
                <a:latin typeface="Times New Roman" panose="02020603050405020304" pitchFamily="18" charset="0"/>
                <a:cs typeface="Times New Roman" panose="02020603050405020304" pitchFamily="18" charset="0"/>
              </a:rPr>
              <a:t> b=20;</a:t>
            </a:r>
          </a:p>
          <a:p>
            <a:pPr marL="0" indent="0">
              <a:buNone/>
            </a:pPr>
            <a:r>
              <a:rPr lang="en-IN" sz="1900" dirty="0">
                <a:latin typeface="Times New Roman" panose="02020603050405020304" pitchFamily="18" charset="0"/>
                <a:cs typeface="Times New Roman" panose="02020603050405020304" pitchFamily="18" charset="0"/>
              </a:rPr>
              <a:t>        if(a==10){</a:t>
            </a:r>
          </a:p>
          <a:p>
            <a:pPr marL="0" indent="0">
              <a:buNone/>
            </a:pPr>
            <a:r>
              <a:rPr lang="en-IN" sz="1900" dirty="0">
                <a:latin typeface="Times New Roman" panose="02020603050405020304" pitchFamily="18" charset="0"/>
                <a:cs typeface="Times New Roman" panose="02020603050405020304" pitchFamily="18" charset="0"/>
              </a:rPr>
              <a:t>            if(b==20)</a:t>
            </a:r>
          </a:p>
          <a:p>
            <a:pPr marL="0" indent="0">
              <a:buNone/>
            </a:pPr>
            <a:r>
              <a:rPr lang="en-IN" sz="1900" dirty="0">
                <a:latin typeface="Times New Roman" panose="02020603050405020304" pitchFamily="18" charset="0"/>
                <a:cs typeface="Times New Roman" panose="02020603050405020304" pitchFamily="18" charset="0"/>
              </a:rPr>
              <a:t>	{</a:t>
            </a:r>
          </a:p>
          <a:p>
            <a:pPr marL="0" indent="0">
              <a:buNone/>
            </a:pPr>
            <a:r>
              <a:rPr lang="en-IN" sz="1900" dirty="0">
                <a:latin typeface="Times New Roman" panose="02020603050405020304" pitchFamily="18" charset="0"/>
                <a:cs typeface="Times New Roman" panose="02020603050405020304" pitchFamily="18" charset="0"/>
              </a:rPr>
              <a:t>                System.out.println("</a:t>
            </a:r>
            <a:r>
              <a:rPr lang="en-IN" sz="1900" dirty="0" err="1">
                <a:latin typeface="Times New Roman" panose="02020603050405020304" pitchFamily="18" charset="0"/>
                <a:cs typeface="Times New Roman" panose="02020603050405020304" pitchFamily="18" charset="0"/>
              </a:rPr>
              <a:t>GeeksforGeeks</a:t>
            </a:r>
            <a:r>
              <a:rPr lang="en-IN" sz="1900" dirty="0">
                <a:latin typeface="Times New Roman" panose="02020603050405020304" pitchFamily="18" charset="0"/>
                <a:cs typeface="Times New Roman" panose="02020603050405020304" pitchFamily="18" charset="0"/>
              </a:rPr>
              <a:t>");</a:t>
            </a:r>
          </a:p>
          <a:p>
            <a:pPr marL="0" indent="0">
              <a:buNone/>
            </a:pPr>
            <a:r>
              <a:rPr lang="en-IN" sz="1900" dirty="0">
                <a:latin typeface="Times New Roman" panose="02020603050405020304" pitchFamily="18" charset="0"/>
                <a:cs typeface="Times New Roman" panose="02020603050405020304" pitchFamily="18" charset="0"/>
              </a:rPr>
              <a:t>            }     }</a:t>
            </a:r>
          </a:p>
          <a:p>
            <a:pPr marL="0" indent="0">
              <a:buNone/>
            </a:pPr>
            <a:r>
              <a:rPr lang="en-IN" sz="1900"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892708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544" y="490707"/>
            <a:ext cx="9624237" cy="5686809"/>
          </a:xfrm>
        </p:spPr>
        <p:txBody>
          <a:bodyPr>
            <a:noAutofit/>
          </a:bodyPr>
          <a:lstStyle/>
          <a:p>
            <a:pPr marL="0" indent="0" algn="ctr">
              <a:buNone/>
            </a:pPr>
            <a:r>
              <a:rPr lang="en-IN" b="1" i="1" dirty="0">
                <a:solidFill>
                  <a:srgbClr val="0070C0"/>
                </a:solidFill>
                <a:latin typeface="Times New Roman" panose="02020603050405020304" pitchFamily="18" charset="0"/>
                <a:cs typeface="Times New Roman" panose="02020603050405020304" pitchFamily="18" charset="0"/>
              </a:rPr>
              <a:t>Switch Statement</a:t>
            </a:r>
          </a:p>
          <a:p>
            <a:pPr marL="0" indent="0">
              <a:buNone/>
            </a:pPr>
            <a:r>
              <a:rPr lang="en-IN" sz="2000" b="1" dirty="0">
                <a:latin typeface="Times New Roman" panose="02020603050405020304" pitchFamily="18" charset="0"/>
                <a:cs typeface="Times New Roman" panose="02020603050405020304" pitchFamily="18" charset="0"/>
              </a:rPr>
              <a:t>switch</a:t>
            </a:r>
            <a:r>
              <a:rPr lang="en-IN" sz="2000" dirty="0">
                <a:latin typeface="Times New Roman" panose="02020603050405020304" pitchFamily="18" charset="0"/>
                <a:cs typeface="Times New Roman" panose="02020603050405020304" pitchFamily="18" charset="0"/>
              </a:rPr>
              <a:t> (expression)</a:t>
            </a:r>
          </a:p>
          <a:p>
            <a:pPr marL="0" indent="0">
              <a:buNone/>
            </a:pP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case</a:t>
            </a:r>
            <a:r>
              <a:rPr lang="en-IN" sz="2000" dirty="0">
                <a:latin typeface="Times New Roman" panose="02020603050405020304" pitchFamily="18" charset="0"/>
                <a:cs typeface="Times New Roman" panose="02020603050405020304" pitchFamily="18" charset="0"/>
              </a:rPr>
              <a:t> value1:  </a:t>
            </a:r>
          </a:p>
          <a:p>
            <a:pPr marL="0" indent="0">
              <a:buNone/>
            </a:pPr>
            <a:r>
              <a:rPr lang="en-IN" sz="2000" dirty="0">
                <a:latin typeface="Times New Roman" panose="02020603050405020304" pitchFamily="18" charset="0"/>
                <a:cs typeface="Times New Roman" panose="02020603050405020304" pitchFamily="18" charset="0"/>
              </a:rPr>
              <a:t>     statement1;  </a:t>
            </a:r>
          </a:p>
          <a:p>
            <a:pPr marL="0" indent="0">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break</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case</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valueN</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statementN</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break</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default</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default</a:t>
            </a:r>
            <a:r>
              <a:rPr lang="en-IN" sz="2000" dirty="0">
                <a:latin typeface="Times New Roman" panose="02020603050405020304" pitchFamily="18" charset="0"/>
                <a:cs typeface="Times New Roman" panose="02020603050405020304" pitchFamily="18" charset="0"/>
              </a:rPr>
              <a:t> statement;  </a:t>
            </a:r>
          </a:p>
          <a:p>
            <a:pPr marL="0" indent="0">
              <a:buNone/>
            </a:pPr>
            <a:r>
              <a:rPr lang="en-IN" sz="20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1703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8051" y="322681"/>
            <a:ext cx="10515600" cy="5957455"/>
          </a:xfrm>
        </p:spPr>
        <p:txBody>
          <a:bodyPr>
            <a:noAutofit/>
          </a:bodyPr>
          <a:lstStyle/>
          <a:p>
            <a:pPr marL="0" indent="0">
              <a:buNone/>
            </a:pPr>
            <a:r>
              <a:rPr lang="en-IN" sz="2400" b="1" i="1" dirty="0">
                <a:solidFill>
                  <a:srgbClr val="0070C0"/>
                </a:solidFill>
                <a:latin typeface="Times New Roman" panose="02020603050405020304" pitchFamily="18" charset="0"/>
                <a:cs typeface="Times New Roman" panose="02020603050405020304" pitchFamily="18" charset="0"/>
              </a:rPr>
              <a:t>Example:</a:t>
            </a:r>
          </a:p>
          <a:p>
            <a:pPr marL="0" indent="0">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class</a:t>
            </a:r>
            <a:r>
              <a:rPr lang="en-IN" sz="2000" dirty="0">
                <a:latin typeface="Times New Roman" panose="02020603050405020304" pitchFamily="18" charset="0"/>
                <a:cs typeface="Times New Roman" panose="02020603050405020304" pitchFamily="18" charset="0"/>
              </a:rPr>
              <a:t> Student </a:t>
            </a:r>
            <a:r>
              <a:rPr lang="en-IN" sz="2000" b="1" dirty="0">
                <a:latin typeface="Times New Roman" panose="02020603050405020304" pitchFamily="18" charset="0"/>
                <a:cs typeface="Times New Roman" panose="02020603050405020304" pitchFamily="18" charset="0"/>
              </a:rPr>
              <a:t>implements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Cloneable</a:t>
            </a:r>
            <a:r>
              <a:rPr lang="en-IN" sz="2000" dirty="0">
                <a:latin typeface="Times New Roman" panose="02020603050405020304" pitchFamily="18" charset="0"/>
                <a:cs typeface="Times New Roman" panose="02020603050405020304" pitchFamily="18" charset="0"/>
              </a:rPr>
              <a:t> {  </a:t>
            </a:r>
          </a:p>
          <a:p>
            <a:pPr marL="0" indent="0">
              <a:buNone/>
            </a:pPr>
            <a:r>
              <a:rPr lang="en-IN" sz="2000" b="1" dirty="0">
                <a:latin typeface="Times New Roman" panose="02020603050405020304" pitchFamily="18" charset="0"/>
                <a:cs typeface="Times New Roman" panose="02020603050405020304" pitchFamily="18" charset="0"/>
              </a:rPr>
              <a:t>public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static</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void</a:t>
            </a:r>
            <a:r>
              <a:rPr lang="en-IN" sz="2000" dirty="0">
                <a:latin typeface="Times New Roman" panose="02020603050405020304" pitchFamily="18" charset="0"/>
                <a:cs typeface="Times New Roman" panose="02020603050405020304" pitchFamily="18" charset="0"/>
              </a:rPr>
              <a:t> main(String[ ] args) {  </a:t>
            </a:r>
          </a:p>
          <a:p>
            <a:pPr marL="0" indent="0">
              <a:buNone/>
            </a:pPr>
            <a:r>
              <a:rPr lang="en-IN" sz="2000" b="1" dirty="0" err="1">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num</a:t>
            </a:r>
            <a:r>
              <a:rPr lang="en-IN" sz="2000" dirty="0">
                <a:latin typeface="Times New Roman" panose="02020603050405020304" pitchFamily="18" charset="0"/>
                <a:cs typeface="Times New Roman" panose="02020603050405020304" pitchFamily="18" charset="0"/>
              </a:rPr>
              <a:t> = 2;  </a:t>
            </a:r>
          </a:p>
          <a:p>
            <a:pPr marL="0" indent="0">
              <a:buNone/>
            </a:pPr>
            <a:r>
              <a:rPr lang="en-IN" sz="2000" b="1" dirty="0">
                <a:latin typeface="Times New Roman" panose="02020603050405020304" pitchFamily="18" charset="0"/>
                <a:cs typeface="Times New Roman" panose="02020603050405020304" pitchFamily="18" charset="0"/>
              </a:rPr>
              <a:t>    switch</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num</a:t>
            </a:r>
            <a:r>
              <a:rPr lang="en-IN" sz="2000" dirty="0">
                <a:latin typeface="Times New Roman" panose="02020603050405020304" pitchFamily="18" charset="0"/>
                <a:cs typeface="Times New Roman" panose="02020603050405020304" pitchFamily="18" charset="0"/>
              </a:rPr>
              <a:t>){  </a:t>
            </a:r>
          </a:p>
          <a:p>
            <a:pPr marL="0" indent="0">
              <a:buNone/>
            </a:pPr>
            <a:r>
              <a:rPr lang="en-IN" sz="2000" b="1" dirty="0">
                <a:latin typeface="Times New Roman" panose="02020603050405020304" pitchFamily="18" charset="0"/>
                <a:cs typeface="Times New Roman" panose="02020603050405020304" pitchFamily="18" charset="0"/>
              </a:rPr>
              <a:t>          case</a:t>
            </a:r>
            <a:r>
              <a:rPr lang="en-IN" sz="2000" dirty="0">
                <a:latin typeface="Times New Roman" panose="02020603050405020304" pitchFamily="18" charset="0"/>
                <a:cs typeface="Times New Roman" panose="02020603050405020304" pitchFamily="18" charset="0"/>
              </a:rPr>
              <a:t> 0:  </a:t>
            </a:r>
          </a:p>
          <a:p>
            <a:pPr marL="0" indent="0">
              <a:buNone/>
            </a:pPr>
            <a:r>
              <a:rPr lang="en-IN" sz="2000" dirty="0">
                <a:latin typeface="Times New Roman" panose="02020603050405020304" pitchFamily="18" charset="0"/>
                <a:cs typeface="Times New Roman" panose="02020603050405020304" pitchFamily="18" charset="0"/>
              </a:rPr>
              <a:t>                      System.out.println("number is 0");  </a:t>
            </a:r>
          </a:p>
          <a:p>
            <a:pPr marL="0" indent="0">
              <a:buNone/>
            </a:pPr>
            <a:r>
              <a:rPr lang="en-IN" sz="2000" b="1" dirty="0">
                <a:latin typeface="Times New Roman" panose="02020603050405020304" pitchFamily="18" charset="0"/>
                <a:cs typeface="Times New Roman" panose="02020603050405020304" pitchFamily="18" charset="0"/>
              </a:rPr>
              <a:t>                      break</a:t>
            </a:r>
            <a:r>
              <a:rPr lang="en-IN" sz="2000" dirty="0">
                <a:latin typeface="Times New Roman" panose="02020603050405020304" pitchFamily="18" charset="0"/>
                <a:cs typeface="Times New Roman" panose="02020603050405020304" pitchFamily="18" charset="0"/>
              </a:rPr>
              <a:t>;  </a:t>
            </a:r>
          </a:p>
          <a:p>
            <a:pPr marL="0" indent="0">
              <a:buNone/>
            </a:pPr>
            <a:r>
              <a:rPr lang="en-IN" sz="2000" b="1" dirty="0">
                <a:latin typeface="Times New Roman" panose="02020603050405020304" pitchFamily="18" charset="0"/>
                <a:cs typeface="Times New Roman" panose="02020603050405020304" pitchFamily="18" charset="0"/>
              </a:rPr>
              <a:t>          case</a:t>
            </a:r>
            <a:r>
              <a:rPr lang="en-IN" sz="2000" dirty="0">
                <a:latin typeface="Times New Roman" panose="02020603050405020304" pitchFamily="18" charset="0"/>
                <a:cs typeface="Times New Roman" panose="02020603050405020304" pitchFamily="18" charset="0"/>
              </a:rPr>
              <a:t> 1:  </a:t>
            </a:r>
          </a:p>
          <a:p>
            <a:pPr marL="0" indent="0">
              <a:buNone/>
            </a:pPr>
            <a:r>
              <a:rPr lang="en-IN" sz="2000" dirty="0">
                <a:latin typeface="Times New Roman" panose="02020603050405020304" pitchFamily="18" charset="0"/>
                <a:cs typeface="Times New Roman" panose="02020603050405020304" pitchFamily="18" charset="0"/>
              </a:rPr>
              <a:t>                     System.out.println("number is 1");  </a:t>
            </a:r>
          </a:p>
          <a:p>
            <a:pPr marL="0" indent="0">
              <a:buNone/>
            </a:pPr>
            <a:r>
              <a:rPr lang="en-IN" sz="2000" b="1" dirty="0">
                <a:latin typeface="Times New Roman" panose="02020603050405020304" pitchFamily="18" charset="0"/>
                <a:cs typeface="Times New Roman" panose="02020603050405020304" pitchFamily="18" charset="0"/>
              </a:rPr>
              <a:t>                     break</a:t>
            </a:r>
            <a:r>
              <a:rPr lang="en-IN" sz="2000" dirty="0">
                <a:latin typeface="Times New Roman" panose="02020603050405020304" pitchFamily="18" charset="0"/>
                <a:cs typeface="Times New Roman" panose="02020603050405020304" pitchFamily="18" charset="0"/>
              </a:rPr>
              <a:t>;  </a:t>
            </a:r>
          </a:p>
          <a:p>
            <a:pPr marL="0" indent="0">
              <a:buNone/>
            </a:pPr>
            <a:r>
              <a:rPr lang="en-IN" sz="2000" b="1" dirty="0">
                <a:latin typeface="Times New Roman" panose="02020603050405020304" pitchFamily="18" charset="0"/>
                <a:cs typeface="Times New Roman" panose="02020603050405020304" pitchFamily="18" charset="0"/>
              </a:rPr>
              <a:t>           default</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System.out.println</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num</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  }  </a:t>
            </a:r>
          </a:p>
          <a:p>
            <a:pPr marL="0" indent="0">
              <a:buNone/>
            </a:pP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19879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3503" y="364085"/>
            <a:ext cx="10515600" cy="5898492"/>
          </a:xfrm>
        </p:spPr>
        <p:txBody>
          <a:bodyPr>
            <a:noAutofit/>
          </a:bodyPr>
          <a:lstStyle/>
          <a:p>
            <a:pPr marL="0" indent="0">
              <a:lnSpc>
                <a:spcPct val="150000"/>
              </a:lnSpc>
              <a:buNone/>
            </a:pPr>
            <a:r>
              <a:rPr lang="en-IN" sz="2400" b="1" i="1" dirty="0">
                <a:solidFill>
                  <a:srgbClr val="0070C0"/>
                </a:solidFill>
                <a:latin typeface="Times New Roman" panose="02020603050405020304" pitchFamily="18" charset="0"/>
                <a:cs typeface="Times New Roman" panose="02020603050405020304" pitchFamily="18" charset="0"/>
              </a:rPr>
              <a:t>Practice:</a:t>
            </a:r>
          </a:p>
          <a:p>
            <a:pPr>
              <a:lnSpc>
                <a:spcPct val="150000"/>
              </a:lnSpc>
            </a:pPr>
            <a:r>
              <a:rPr lang="en-IN" sz="1800" dirty="0">
                <a:latin typeface="Times New Roman" panose="02020603050405020304" pitchFamily="18" charset="0"/>
                <a:cs typeface="Times New Roman" panose="02020603050405020304" pitchFamily="18" charset="0"/>
              </a:rPr>
              <a:t>Write a Java program to get a number from the user and print whether it is positive or negative.</a:t>
            </a:r>
          </a:p>
          <a:p>
            <a:pPr marL="457200" lvl="1" indent="0">
              <a:lnSpc>
                <a:spcPct val="150000"/>
              </a:lnSpc>
              <a:buNone/>
            </a:pPr>
            <a:r>
              <a:rPr lang="en-IN" sz="1800" dirty="0">
                <a:latin typeface="Times New Roman" panose="02020603050405020304" pitchFamily="18" charset="0"/>
                <a:cs typeface="Times New Roman" panose="02020603050405020304" pitchFamily="18" charset="0"/>
              </a:rPr>
              <a:t>Test Data</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Input number: 35</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Expected Output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Number is positive</a:t>
            </a:r>
          </a:p>
          <a:p>
            <a:pPr>
              <a:lnSpc>
                <a:spcPct val="150000"/>
              </a:lnSpc>
            </a:pPr>
            <a:r>
              <a:rPr lang="en-IN" sz="1800" dirty="0">
                <a:latin typeface="Times New Roman" panose="02020603050405020304" pitchFamily="18" charset="0"/>
                <a:cs typeface="Times New Roman" panose="02020603050405020304" pitchFamily="18" charset="0"/>
              </a:rPr>
              <a:t>Write a Java program to solve quadratic equations (use if, else if and else).</a:t>
            </a:r>
          </a:p>
          <a:p>
            <a:pPr marL="457200" lvl="1" indent="0">
              <a:lnSpc>
                <a:spcPct val="150000"/>
              </a:lnSpc>
              <a:buNone/>
            </a:pPr>
            <a:r>
              <a:rPr lang="en-IN" sz="1800" dirty="0">
                <a:latin typeface="Times New Roman" panose="02020603050405020304" pitchFamily="18" charset="0"/>
                <a:cs typeface="Times New Roman" panose="02020603050405020304" pitchFamily="18" charset="0"/>
              </a:rPr>
              <a:t>Test Data</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Input a: 1</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Input b: 5</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Input c: 1</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Expected Output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The roots are -0.20871215252208009 and -4.7912878474779195</a:t>
            </a:r>
          </a:p>
        </p:txBody>
      </p:sp>
    </p:spTree>
    <p:extLst>
      <p:ext uri="{BB962C8B-B14F-4D97-AF65-F5344CB8AC3E}">
        <p14:creationId xmlns:p14="http://schemas.microsoft.com/office/powerpoint/2010/main" val="752777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TotalTime>
  <Words>8085</Words>
  <Application>Microsoft Office PowerPoint</Application>
  <PresentationFormat>Widescreen</PresentationFormat>
  <Paragraphs>1118</Paragraphs>
  <Slides>133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133</vt:i4>
      </vt:variant>
    </vt:vector>
  </HeadingPairs>
  <TitlesOfParts>
    <vt:vector size="143" baseType="lpstr">
      <vt:lpstr>Aharoni</vt:lpstr>
      <vt:lpstr>Arial</vt:lpstr>
      <vt:lpstr>Calibri</vt:lpstr>
      <vt:lpstr>Calibri Light</vt:lpstr>
      <vt:lpstr>DejaVu Sans</vt:lpstr>
      <vt:lpstr>Söhne Mono</vt:lpstr>
      <vt:lpstr>Times New Roman</vt:lpstr>
      <vt:lpstr>Times New Roman</vt:lpstr>
      <vt:lpstr>Wingdings</vt:lpstr>
      <vt:lpstr>Office Theme</vt:lpstr>
      <vt:lpstr>PowerPoint Presentation</vt:lpstr>
      <vt:lpstr>Index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of Java</vt:lpstr>
      <vt:lpstr>Continue . . .</vt:lpstr>
      <vt:lpstr>PowerPoint Presentation</vt:lpstr>
      <vt:lpstr>Java Usage</vt:lpstr>
      <vt:lpstr>PowerPoint Presentation</vt:lpstr>
      <vt:lpstr>Java Byte Code</vt:lpstr>
      <vt:lpstr>Continue . .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Program Execution</vt:lpstr>
      <vt:lpstr>Java Buzzwords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Oriented Programming  Principles </vt:lpstr>
      <vt:lpstr>PowerPoint Presentation</vt:lpstr>
      <vt:lpstr>PowerPoint Presentation</vt:lpstr>
      <vt:lpstr>PowerPoint Presentation</vt:lpstr>
      <vt:lpstr>PowerPoint Presentation</vt:lpstr>
      <vt:lpstr>Inheritance </vt:lpstr>
      <vt:lpstr>PowerPoint Presentation</vt:lpstr>
      <vt:lpstr>PowerPoint Presentation</vt:lpstr>
      <vt:lpstr> </vt:lpstr>
      <vt:lpstr> </vt:lpstr>
      <vt:lpstr>Types of Polymorphism </vt:lpstr>
      <vt:lpstr>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 of variables</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Sajja Radharani</cp:lastModifiedBy>
  <cp:revision>211</cp:revision>
  <dcterms:created xsi:type="dcterms:W3CDTF">2023-12-11T10:02:15Z</dcterms:created>
  <dcterms:modified xsi:type="dcterms:W3CDTF">2024-01-11T03:04:24Z</dcterms:modified>
</cp:coreProperties>
</file>